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handoutMasterIdLst>
    <p:handoutMasterId r:id="rId32"/>
  </p:handoutMasterIdLst>
  <p:sldIdLst>
    <p:sldId id="256" r:id="rId2"/>
    <p:sldId id="258" r:id="rId3"/>
    <p:sldId id="259" r:id="rId4"/>
    <p:sldId id="260" r:id="rId5"/>
    <p:sldId id="261" r:id="rId6"/>
    <p:sldId id="273" r:id="rId7"/>
    <p:sldId id="264" r:id="rId8"/>
    <p:sldId id="286" r:id="rId9"/>
    <p:sldId id="292" r:id="rId10"/>
    <p:sldId id="265" r:id="rId11"/>
    <p:sldId id="287" r:id="rId12"/>
    <p:sldId id="288" r:id="rId13"/>
    <p:sldId id="291" r:id="rId14"/>
    <p:sldId id="290" r:id="rId15"/>
    <p:sldId id="274" r:id="rId16"/>
    <p:sldId id="269" r:id="rId17"/>
    <p:sldId id="271" r:id="rId18"/>
    <p:sldId id="293" r:id="rId19"/>
    <p:sldId id="275" r:id="rId20"/>
    <p:sldId id="268" r:id="rId21"/>
    <p:sldId id="294" r:id="rId22"/>
    <p:sldId id="310" r:id="rId23"/>
    <p:sldId id="311" r:id="rId24"/>
    <p:sldId id="319" r:id="rId25"/>
    <p:sldId id="318" r:id="rId26"/>
    <p:sldId id="313" r:id="rId27"/>
    <p:sldId id="314" r:id="rId28"/>
    <p:sldId id="322" r:id="rId29"/>
    <p:sldId id="276" r:id="rId30"/>
  </p:sldIdLst>
  <p:sldSz cx="12192000" cy="6858000"/>
  <p:notesSz cx="6858000" cy="9144000"/>
  <p:embeddedFontLst>
    <p:embeddedFont>
      <p:font typeface="Calibri Light" panose="020F0302020204030204" pitchFamily="34" charset="0"/>
      <p:regular r:id="rId33"/>
      <p:italic r:id="rId34"/>
    </p:embeddedFont>
    <p:embeddedFont>
      <p:font typeface="Calibri" panose="020F0502020204030204" pitchFamily="34" charset="0"/>
      <p:regular r:id="rId35"/>
      <p:bold r:id="rId36"/>
      <p:italic r:id="rId37"/>
      <p:boldItalic r:id="rId38"/>
    </p:embeddedFont>
    <p:embeddedFont>
      <p:font typeface="Verdana" panose="020B0604030504040204" pitchFamily="34" charset="0"/>
      <p:regular r:id="rId39"/>
      <p:bold r:id="rId40"/>
      <p:italic r:id="rId41"/>
      <p:boldItalic r:id="rId42"/>
    </p:embeddedFont>
    <p:embeddedFont>
      <p:font typeface="Arial Unicode MS" panose="020B0604020202020204" pitchFamily="34" charset="-128"/>
      <p:regular r:id="rId4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2B59"/>
    <a:srgbClr val="624C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931"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9930496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Calibri" panose="020F050202020403020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Calibri" panose="020F0502020204030204" charset="0"/>
              </a:defRPr>
            </a:lvl1pPr>
          </a:lstStyle>
          <a:p>
            <a:fld id="{D2A48B96-639E-45A3-A0BA-2464DFDB1FAA}" type="datetimeFigureOut">
              <a:rPr lang="zh-CN" altLang="en-US" smtClean="0"/>
              <a:t>2024/1/23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Calibri" panose="020F050202020403020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Calibri" panose="020F0502020204030204" charset="0"/>
              </a:defRPr>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3024093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Calibri" panose="020F0502020204030204" charset="0"/>
        <a:cs typeface="+mn-cs"/>
      </a:defRPr>
    </a:lvl1pPr>
    <a:lvl2pPr marL="457200" algn="l" defTabSz="914400" rtl="0" eaLnBrk="1" latinLnBrk="0" hangingPunct="1">
      <a:defRPr sz="1200" kern="1200">
        <a:solidFill>
          <a:schemeClr val="tx1"/>
        </a:solidFill>
        <a:latin typeface="+mn-lt"/>
        <a:ea typeface="Calibri" panose="020F0502020204030204" charset="0"/>
        <a:cs typeface="+mn-cs"/>
      </a:defRPr>
    </a:lvl2pPr>
    <a:lvl3pPr marL="914400" algn="l" defTabSz="914400" rtl="0" eaLnBrk="1" latinLnBrk="0" hangingPunct="1">
      <a:defRPr sz="1200" kern="1200">
        <a:solidFill>
          <a:schemeClr val="tx1"/>
        </a:solidFill>
        <a:latin typeface="+mn-lt"/>
        <a:ea typeface="Calibri" panose="020F0502020204030204" charset="0"/>
        <a:cs typeface="+mn-cs"/>
      </a:defRPr>
    </a:lvl3pPr>
    <a:lvl4pPr marL="1371600" algn="l" defTabSz="914400" rtl="0" eaLnBrk="1" latinLnBrk="0" hangingPunct="1">
      <a:defRPr sz="1200" kern="1200">
        <a:solidFill>
          <a:schemeClr val="tx1"/>
        </a:solidFill>
        <a:latin typeface="+mn-lt"/>
        <a:ea typeface="Calibri" panose="020F0502020204030204" charset="0"/>
        <a:cs typeface="+mn-cs"/>
      </a:defRPr>
    </a:lvl4pPr>
    <a:lvl5pPr marL="1828800" algn="l" defTabSz="914400" rtl="0" eaLnBrk="1" latinLnBrk="0" hangingPunct="1">
      <a:defRPr sz="1200" kern="1200">
        <a:solidFill>
          <a:schemeClr val="tx1"/>
        </a:solidFill>
        <a:latin typeface="+mn-lt"/>
        <a:ea typeface="Calibri" panose="020F050202020403020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513164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19" name="矩形 18"/>
          <p:cNvSpPr/>
          <p:nvPr userDrawn="1"/>
        </p:nvSpPr>
        <p:spPr>
          <a:xfrm>
            <a:off x="64770" y="46355"/>
            <a:ext cx="12005310" cy="6722745"/>
          </a:xfrm>
          <a:prstGeom prst="rect">
            <a:avLst/>
          </a:prstGeom>
          <a:noFill/>
          <a:ln w="269875">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ly-arranged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19" name="矩形 18"/>
          <p:cNvSpPr/>
          <p:nvPr userDrawn="1"/>
        </p:nvSpPr>
        <p:spPr>
          <a:xfrm>
            <a:off x="64770" y="46355"/>
            <a:ext cx="12057380" cy="6722745"/>
          </a:xfrm>
          <a:prstGeom prst="rect">
            <a:avLst/>
          </a:prstGeom>
          <a:noFill/>
          <a:ln w="187325">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Calibri" panose="020F0502020204030204" charset="0"/>
              </a:defRPr>
            </a:lvl1pPr>
          </a:lstStyle>
          <a:p>
            <a:fld id="{D997B5FA-0921-464F-AAE1-844C04324D75}" type="datetimeFigureOut">
              <a:rPr lang="zh-CN" altLang="en-US" smtClean="0"/>
              <a:t>2024/1/23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Calibri" panose="020F050202020403020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Calibri" panose="020F0502020204030204" charset="0"/>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Calibri" panose="020F050202020403020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Calibri" panose="020F050202020403020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Calibri" panose="020F050202020403020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p:cNvSpPr txBox="1"/>
          <p:nvPr/>
        </p:nvSpPr>
        <p:spPr>
          <a:xfrm>
            <a:off x="2537551" y="2295071"/>
            <a:ext cx="7820660" cy="4154984"/>
          </a:xfrm>
          <a:prstGeom prst="rect">
            <a:avLst/>
          </a:prstGeom>
          <a:noFill/>
        </p:spPr>
        <p:txBody>
          <a:bodyPr wrap="square" rtlCol="0">
            <a:spAutoFit/>
          </a:bodyPr>
          <a:lstStyle/>
          <a:p>
            <a:pPr algn="ctr"/>
            <a:r>
              <a:rPr lang="en-US" sz="4000" dirty="0">
                <a:solidFill>
                  <a:srgbClr val="382B59"/>
                </a:solidFill>
                <a:latin typeface="Calibri" panose="020F0502020204030204" charset="0"/>
                <a:ea typeface="Calibri" panose="020F0502020204030204" charset="0"/>
                <a:sym typeface="+mn-ea"/>
              </a:rPr>
              <a:t>Book-Recommendation </a:t>
            </a:r>
            <a:r>
              <a:rPr lang="en-US" sz="4000" dirty="0" smtClean="0">
                <a:solidFill>
                  <a:srgbClr val="382B59"/>
                </a:solidFill>
                <a:latin typeface="Calibri" panose="020F0502020204030204" charset="0"/>
                <a:ea typeface="Calibri" panose="020F0502020204030204" charset="0"/>
                <a:sym typeface="+mn-ea"/>
              </a:rPr>
              <a:t>System</a:t>
            </a:r>
          </a:p>
          <a:p>
            <a:pPr algn="ctr"/>
            <a:endParaRPr lang="en-US" sz="4000" dirty="0" smtClean="0">
              <a:solidFill>
                <a:srgbClr val="382B59"/>
              </a:solidFill>
              <a:latin typeface="Calibri" panose="020F0502020204030204" charset="0"/>
              <a:ea typeface="Calibri" panose="020F0502020204030204" charset="0"/>
              <a:sym typeface="+mn-ea"/>
            </a:endParaRPr>
          </a:p>
          <a:p>
            <a:pPr algn="ctr"/>
            <a:endParaRPr lang="en-US" sz="1600" dirty="0">
              <a:solidFill>
                <a:srgbClr val="382B59"/>
              </a:solidFill>
              <a:latin typeface="Calibri" panose="020F0502020204030204" charset="0"/>
              <a:ea typeface="Calibri" panose="020F0502020204030204" charset="0"/>
              <a:sym typeface="+mn-ea"/>
            </a:endParaRPr>
          </a:p>
          <a:p>
            <a:pPr algn="ctr"/>
            <a:r>
              <a:rPr lang="en-US" sz="2400" dirty="0" smtClean="0">
                <a:solidFill>
                  <a:srgbClr val="382B59"/>
                </a:solidFill>
                <a:latin typeface="Calibri" panose="020F0502020204030204" charset="0"/>
                <a:ea typeface="Calibri" panose="020F0502020204030204" charset="0"/>
                <a:sym typeface="+mn-ea"/>
              </a:rPr>
              <a:t>Group Members:- </a:t>
            </a:r>
          </a:p>
          <a:p>
            <a:pPr algn="ctr"/>
            <a:r>
              <a:rPr lang="en-US" sz="2400" dirty="0" smtClean="0">
                <a:solidFill>
                  <a:srgbClr val="382B59"/>
                </a:solidFill>
                <a:latin typeface="Calibri" panose="020F0502020204030204" charset="0"/>
                <a:ea typeface="Calibri" panose="020F0502020204030204" charset="0"/>
                <a:sym typeface="+mn-ea"/>
              </a:rPr>
              <a:t>Adwait </a:t>
            </a:r>
            <a:r>
              <a:rPr lang="en-US" sz="2400" dirty="0" err="1" smtClean="0">
                <a:solidFill>
                  <a:srgbClr val="382B59"/>
                </a:solidFill>
                <a:latin typeface="Calibri" panose="020F0502020204030204" charset="0"/>
                <a:ea typeface="Calibri" panose="020F0502020204030204" charset="0"/>
                <a:sym typeface="+mn-ea"/>
              </a:rPr>
              <a:t>Thangan</a:t>
            </a:r>
            <a:endParaRPr lang="en-US" sz="2400" dirty="0" smtClean="0">
              <a:solidFill>
                <a:srgbClr val="382B59"/>
              </a:solidFill>
              <a:latin typeface="Calibri" panose="020F0502020204030204" charset="0"/>
              <a:ea typeface="Calibri" panose="020F0502020204030204" charset="0"/>
              <a:sym typeface="+mn-ea"/>
            </a:endParaRPr>
          </a:p>
          <a:p>
            <a:pPr algn="ctr"/>
            <a:r>
              <a:rPr lang="en-US" sz="2400" dirty="0" err="1" smtClean="0">
                <a:solidFill>
                  <a:srgbClr val="382B59"/>
                </a:solidFill>
                <a:latin typeface="Calibri" panose="020F0502020204030204" charset="0"/>
                <a:ea typeface="Calibri" panose="020F0502020204030204" charset="0"/>
                <a:sym typeface="+mn-ea"/>
              </a:rPr>
              <a:t>Swaraj</a:t>
            </a:r>
            <a:r>
              <a:rPr lang="en-US" sz="2400" dirty="0" smtClean="0">
                <a:solidFill>
                  <a:srgbClr val="382B59"/>
                </a:solidFill>
                <a:latin typeface="Calibri" panose="020F0502020204030204" charset="0"/>
                <a:ea typeface="Calibri" panose="020F0502020204030204" charset="0"/>
                <a:sym typeface="+mn-ea"/>
              </a:rPr>
              <a:t> </a:t>
            </a:r>
            <a:r>
              <a:rPr lang="en-US" sz="2400" dirty="0" err="1" smtClean="0">
                <a:solidFill>
                  <a:srgbClr val="382B59"/>
                </a:solidFill>
                <a:latin typeface="Calibri" panose="020F0502020204030204" charset="0"/>
                <a:ea typeface="Calibri" panose="020F0502020204030204" charset="0"/>
                <a:sym typeface="+mn-ea"/>
              </a:rPr>
              <a:t>Deshmukh</a:t>
            </a:r>
            <a:endParaRPr lang="en-US" sz="2400" dirty="0" smtClean="0">
              <a:solidFill>
                <a:srgbClr val="382B59"/>
              </a:solidFill>
              <a:latin typeface="Calibri" panose="020F0502020204030204" charset="0"/>
              <a:ea typeface="Calibri" panose="020F0502020204030204" charset="0"/>
              <a:sym typeface="+mn-ea"/>
            </a:endParaRPr>
          </a:p>
          <a:p>
            <a:pPr algn="ctr"/>
            <a:r>
              <a:rPr lang="en-US" sz="2400" dirty="0" err="1" smtClean="0">
                <a:solidFill>
                  <a:srgbClr val="382B59"/>
                </a:solidFill>
                <a:latin typeface="Calibri" panose="020F0502020204030204" charset="0"/>
                <a:ea typeface="Calibri" panose="020F0502020204030204" charset="0"/>
                <a:sym typeface="+mn-ea"/>
              </a:rPr>
              <a:t>Arati</a:t>
            </a:r>
            <a:r>
              <a:rPr lang="en-US" sz="2400" dirty="0" smtClean="0">
                <a:solidFill>
                  <a:srgbClr val="382B59"/>
                </a:solidFill>
                <a:latin typeface="Calibri" panose="020F0502020204030204" charset="0"/>
                <a:ea typeface="Calibri" panose="020F0502020204030204" charset="0"/>
                <a:sym typeface="+mn-ea"/>
              </a:rPr>
              <a:t> </a:t>
            </a:r>
            <a:r>
              <a:rPr lang="en-US" sz="2400" dirty="0" err="1" smtClean="0">
                <a:solidFill>
                  <a:srgbClr val="382B59"/>
                </a:solidFill>
                <a:latin typeface="Calibri" panose="020F0502020204030204" charset="0"/>
                <a:ea typeface="Calibri" panose="020F0502020204030204" charset="0"/>
                <a:sym typeface="+mn-ea"/>
              </a:rPr>
              <a:t>Padwal</a:t>
            </a:r>
            <a:endParaRPr lang="en-US" sz="2400" dirty="0" smtClean="0">
              <a:solidFill>
                <a:srgbClr val="382B59"/>
              </a:solidFill>
              <a:latin typeface="Calibri" panose="020F0502020204030204" charset="0"/>
              <a:ea typeface="Calibri" panose="020F0502020204030204" charset="0"/>
              <a:sym typeface="+mn-ea"/>
            </a:endParaRPr>
          </a:p>
          <a:p>
            <a:pPr algn="ctr"/>
            <a:r>
              <a:rPr lang="en-US" sz="2400" dirty="0" smtClean="0">
                <a:solidFill>
                  <a:srgbClr val="382B59"/>
                </a:solidFill>
                <a:latin typeface="Calibri" panose="020F0502020204030204" charset="0"/>
                <a:ea typeface="Calibri" panose="020F0502020204030204" charset="0"/>
                <a:sym typeface="+mn-ea"/>
              </a:rPr>
              <a:t>Sri </a:t>
            </a:r>
            <a:r>
              <a:rPr lang="en-US" sz="2400" dirty="0" smtClean="0">
                <a:solidFill>
                  <a:srgbClr val="382B59"/>
                </a:solidFill>
                <a:latin typeface="Calibri" panose="020F0502020204030204" charset="0"/>
                <a:ea typeface="Calibri" panose="020F0502020204030204" charset="0"/>
                <a:sym typeface="+mn-ea"/>
              </a:rPr>
              <a:t>Krishna </a:t>
            </a:r>
          </a:p>
          <a:p>
            <a:pPr algn="ctr"/>
            <a:r>
              <a:rPr lang="en-US" sz="2400" dirty="0" err="1" smtClean="0">
                <a:solidFill>
                  <a:srgbClr val="382B59"/>
                </a:solidFill>
                <a:latin typeface="Calibri" panose="020F0502020204030204" charset="0"/>
                <a:ea typeface="Calibri" panose="020F0502020204030204" charset="0"/>
                <a:sym typeface="+mn-ea"/>
              </a:rPr>
              <a:t>Alok</a:t>
            </a:r>
            <a:endParaRPr lang="en-US" sz="2400" dirty="0" smtClean="0">
              <a:solidFill>
                <a:srgbClr val="382B59"/>
              </a:solidFill>
              <a:latin typeface="Calibri" panose="020F0502020204030204" charset="0"/>
              <a:ea typeface="Calibri" panose="020F0502020204030204" charset="0"/>
              <a:sym typeface="+mn-ea"/>
            </a:endParaRPr>
          </a:p>
          <a:p>
            <a:pPr algn="ctr"/>
            <a:r>
              <a:rPr lang="en-US" sz="2400" dirty="0" err="1" smtClean="0">
                <a:solidFill>
                  <a:srgbClr val="382B59"/>
                </a:solidFill>
                <a:latin typeface="Calibri" panose="020F0502020204030204" charset="0"/>
                <a:ea typeface="Calibri" panose="020F0502020204030204" charset="0"/>
                <a:sym typeface="+mn-ea"/>
              </a:rPr>
              <a:t>Umair</a:t>
            </a:r>
            <a:endParaRPr lang="en-US" sz="2400" dirty="0">
              <a:solidFill>
                <a:srgbClr val="382B59"/>
              </a:solidFill>
              <a:latin typeface="Calibri" panose="020F0502020204030204" charset="0"/>
              <a:ea typeface="Calibri" panose="020F0502020204030204" charset="0"/>
              <a:sym typeface="+mn-ea"/>
            </a:endParaRPr>
          </a:p>
        </p:txBody>
      </p:sp>
      <p:sp>
        <p:nvSpPr>
          <p:cNvPr id="21" name="文本框 20"/>
          <p:cNvSpPr txBox="1"/>
          <p:nvPr/>
        </p:nvSpPr>
        <p:spPr>
          <a:xfrm>
            <a:off x="3040063" y="4610735"/>
            <a:ext cx="5967095" cy="252730"/>
          </a:xfrm>
          <a:prstGeom prst="rect">
            <a:avLst/>
          </a:prstGeom>
          <a:noFill/>
        </p:spPr>
        <p:txBody>
          <a:bodyPr wrap="square" rtlCol="0">
            <a:spAutoFit/>
          </a:bodyPr>
          <a:lstStyle/>
          <a:p>
            <a:pPr algn="ctr" fontAlgn="auto">
              <a:lnSpc>
                <a:spcPct val="150000"/>
              </a:lnSpc>
            </a:pPr>
            <a:endParaRPr lang="en-US" altLang="zh-CN" sz="700"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endParaRPr>
          </a:p>
        </p:txBody>
      </p:sp>
      <p:sp>
        <p:nvSpPr>
          <p:cNvPr id="2" name="文本框 1"/>
          <p:cNvSpPr txBox="1"/>
          <p:nvPr/>
        </p:nvSpPr>
        <p:spPr>
          <a:xfrm>
            <a:off x="3438525" y="726621"/>
            <a:ext cx="5170170" cy="1568450"/>
          </a:xfrm>
          <a:prstGeom prst="rect">
            <a:avLst/>
          </a:prstGeom>
          <a:noFill/>
        </p:spPr>
        <p:txBody>
          <a:bodyPr wrap="square" rtlCol="0">
            <a:spAutoFit/>
          </a:bodyPr>
          <a:lstStyle/>
          <a:p>
            <a:pPr algn="ctr"/>
            <a:r>
              <a:rPr lang="en-US" altLang="zh-CN" sz="9600" dirty="0">
                <a:solidFill>
                  <a:srgbClr val="382B59"/>
                </a:solidFill>
                <a:latin typeface="Calibri" panose="020F0502020204030204" charset="0"/>
                <a:ea typeface="Calibri" panose="020F0502020204030204" charset="0"/>
              </a:rPr>
              <a:t>BRS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Screenshot 2024-01-15 194827"/>
          <p:cNvPicPr>
            <a:picLocks noChangeAspect="1"/>
          </p:cNvPicPr>
          <p:nvPr/>
        </p:nvPicPr>
        <p:blipFill>
          <a:blip r:embed="rId3"/>
          <a:stretch>
            <a:fillRect/>
          </a:stretch>
        </p:blipFill>
        <p:spPr>
          <a:xfrm>
            <a:off x="1231900" y="685800"/>
            <a:ext cx="9727565" cy="5486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24-01-15 194840"/>
          <p:cNvPicPr>
            <a:picLocks noChangeAspect="1"/>
          </p:cNvPicPr>
          <p:nvPr/>
        </p:nvPicPr>
        <p:blipFill>
          <a:blip r:embed="rId2"/>
          <a:stretch>
            <a:fillRect/>
          </a:stretch>
        </p:blipFill>
        <p:spPr>
          <a:xfrm>
            <a:off x="1374775" y="755015"/>
            <a:ext cx="9442450" cy="53479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24-01-15 194904"/>
          <p:cNvPicPr>
            <a:picLocks noChangeAspect="1"/>
          </p:cNvPicPr>
          <p:nvPr/>
        </p:nvPicPr>
        <p:blipFill>
          <a:blip r:embed="rId2"/>
          <a:stretch>
            <a:fillRect/>
          </a:stretch>
        </p:blipFill>
        <p:spPr>
          <a:xfrm>
            <a:off x="1162050" y="661035"/>
            <a:ext cx="9867900" cy="553593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4-01-15 194953"/>
          <p:cNvPicPr>
            <a:picLocks noChangeAspect="1"/>
          </p:cNvPicPr>
          <p:nvPr/>
        </p:nvPicPr>
        <p:blipFill>
          <a:blip r:embed="rId2"/>
          <a:stretch>
            <a:fillRect/>
          </a:stretch>
        </p:blipFill>
        <p:spPr>
          <a:xfrm>
            <a:off x="1069975" y="597535"/>
            <a:ext cx="10051415" cy="56622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4-01-15 194922"/>
          <p:cNvPicPr>
            <a:picLocks noChangeAspect="1"/>
          </p:cNvPicPr>
          <p:nvPr/>
        </p:nvPicPr>
        <p:blipFill>
          <a:blip r:embed="rId2"/>
          <a:stretch>
            <a:fillRect/>
          </a:stretch>
        </p:blipFill>
        <p:spPr>
          <a:xfrm>
            <a:off x="1212850" y="692150"/>
            <a:ext cx="9969500" cy="54737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0942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3716973" y="3848735"/>
            <a:ext cx="4492625" cy="1076325"/>
          </a:xfrm>
          <a:prstGeom prst="rect">
            <a:avLst/>
          </a:prstGeom>
          <a:noFill/>
        </p:spPr>
        <p:txBody>
          <a:bodyPr wrap="square" rtlCol="0">
            <a:spAutoFit/>
          </a:bodyPr>
          <a:lstStyle/>
          <a:p>
            <a:pPr algn="ctr"/>
            <a:r>
              <a:rPr lang="en-US" sz="3200" b="1" dirty="0">
                <a:solidFill>
                  <a:srgbClr val="003366"/>
                </a:solidFill>
                <a:latin typeface="Verdana" panose="020B0604030504040204"/>
                <a:ea typeface="DejaVu Sans"/>
                <a:sym typeface="+mn-ea"/>
              </a:rPr>
              <a:t>Model Building</a:t>
            </a:r>
            <a:r>
              <a:rPr lang="en-US" sz="3200" dirty="0" smtClean="0">
                <a:solidFill>
                  <a:srgbClr val="003366"/>
                </a:solidFill>
                <a:latin typeface="Verdana" panose="020B0604030504040204"/>
                <a:ea typeface="DejaVu Sans"/>
                <a:sym typeface="+mn-ea"/>
              </a:rPr>
              <a:t> </a:t>
            </a:r>
            <a:endParaRPr lang="en-US" sz="3200" dirty="0"/>
          </a:p>
          <a:p>
            <a:pPr algn="ct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3" name="图片 2" descr="3"/>
          <p:cNvPicPr>
            <a:picLocks noChangeAspect="1"/>
          </p:cNvPicPr>
          <p:nvPr/>
        </p:nvPicPr>
        <p:blipFill>
          <a:blip r:embed="rId3"/>
          <a:stretch>
            <a:fillRect/>
          </a:stretch>
        </p:blipFill>
        <p:spPr>
          <a:xfrm>
            <a:off x="6229985" y="1709420"/>
            <a:ext cx="854075" cy="187198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601561" y="2899492"/>
            <a:ext cx="3378835" cy="521970"/>
          </a:xfrm>
          <a:prstGeom prst="rect">
            <a:avLst/>
          </a:prstGeom>
          <a:noFill/>
        </p:spPr>
        <p:txBody>
          <a:bodyPr wrap="none" rtlCol="0">
            <a:spAutoFit/>
          </a:bodyPr>
          <a:lstStyle/>
          <a:p>
            <a:r>
              <a:rPr lang="en-IN" sz="2800" b="1" dirty="0"/>
              <a:t>Collaborative filtering</a:t>
            </a:r>
            <a:endParaRPr lang="en-IN" altLang="zh-CN" sz="2800" b="1" noProof="0" dirty="0">
              <a:ln>
                <a:noFill/>
              </a:ln>
              <a:solidFill>
                <a:schemeClr val="tx1">
                  <a:lumMod val="65000"/>
                  <a:lumOff val="35000"/>
                </a:schemeClr>
              </a:solidFill>
              <a:uLnTx/>
              <a:uFillTx/>
              <a:latin typeface="Calibri" panose="020F0502020204030204" charset="0"/>
              <a:ea typeface="Calibri" panose="020F0502020204030204" charset="0"/>
              <a:sym typeface="+mn-ea"/>
            </a:endParaRPr>
          </a:p>
        </p:txBody>
      </p:sp>
      <p:sp>
        <p:nvSpPr>
          <p:cNvPr id="14" name="文本框 13"/>
          <p:cNvSpPr txBox="1"/>
          <p:nvPr/>
        </p:nvSpPr>
        <p:spPr>
          <a:xfrm>
            <a:off x="1322705" y="3444875"/>
            <a:ext cx="4545965"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fontAlgn="auto">
              <a:lnSpc>
                <a:spcPct val="200000"/>
              </a:lnSpc>
              <a:buAutoNum type="arabicParenR"/>
            </a:pPr>
            <a:r>
              <a:rPr lang="en-US" altLang="zh-CN" kern="0" noProof="0" dirty="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User to user collaborative filtering</a:t>
            </a:r>
          </a:p>
          <a:p>
            <a:pPr marL="228600" indent="-228600" algn="l" fontAlgn="auto">
              <a:lnSpc>
                <a:spcPct val="200000"/>
              </a:lnSpc>
              <a:buAutoNum type="arabicParenR"/>
            </a:pPr>
            <a:r>
              <a:rPr lang="en-US" altLang="zh-CN" kern="0" dirty="0" smtClean="0">
                <a:solidFill>
                  <a:schemeClr val="tx1">
                    <a:lumMod val="65000"/>
                    <a:lumOff val="35000"/>
                  </a:schemeClr>
                </a:solidFill>
                <a:latin typeface="Arial" panose="020B0604020202020204" pitchFamily="34" charset="0"/>
                <a:ea typeface="Calibri" panose="020F0502020204030204" charset="0"/>
                <a:sym typeface="Arial" panose="020B0604020202020204" pitchFamily="34" charset="0"/>
              </a:rPr>
              <a:t>Item to item collaborative filtering</a:t>
            </a:r>
            <a:endParaRPr lang="en-US" altLang="zh-CN" kern="0" noProof="0" dirty="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endParaRPr>
          </a:p>
        </p:txBody>
      </p:sp>
      <p:sp>
        <p:nvSpPr>
          <p:cNvPr id="3" name="文本框 2"/>
          <p:cNvSpPr txBox="1"/>
          <p:nvPr/>
        </p:nvSpPr>
        <p:spPr>
          <a:xfrm>
            <a:off x="6426563" y="2899491"/>
            <a:ext cx="5499735" cy="521970"/>
          </a:xfrm>
          <a:prstGeom prst="rect">
            <a:avLst/>
          </a:prstGeom>
          <a:noFill/>
        </p:spPr>
        <p:txBody>
          <a:bodyPr wrap="none" rtlCol="0">
            <a:spAutoFit/>
          </a:bodyPr>
          <a:lstStyle/>
          <a:p>
            <a:r>
              <a:rPr lang="en-US" altLang="zh-CN" sz="2800" b="1" dirty="0" smtClean="0">
                <a:solidFill>
                  <a:srgbClr val="382B59"/>
                </a:solidFill>
                <a:ea typeface="Calibri" panose="020F0502020204030204" charset="0"/>
                <a:sym typeface="+mn-ea"/>
              </a:rPr>
              <a:t>SVD (</a:t>
            </a:r>
            <a:r>
              <a:rPr lang="en-IN" sz="2800" b="1" dirty="0">
                <a:solidFill>
                  <a:srgbClr val="382B59"/>
                </a:solidFill>
              </a:rPr>
              <a:t>Singular Value </a:t>
            </a:r>
            <a:r>
              <a:rPr lang="en-IN" sz="2800" b="1" dirty="0" smtClean="0">
                <a:solidFill>
                  <a:srgbClr val="382B59"/>
                </a:solidFill>
              </a:rPr>
              <a:t>Decomposition)</a:t>
            </a:r>
            <a:endParaRPr lang="en-IN" altLang="zh-CN" sz="2800" b="1" noProof="0" dirty="0" smtClean="0">
              <a:ln>
                <a:noFill/>
              </a:ln>
              <a:solidFill>
                <a:srgbClr val="382B59"/>
              </a:solidFill>
              <a:uLnTx/>
              <a:uFillTx/>
              <a:latin typeface="Calibri" panose="020F0502020204030204" charset="0"/>
              <a:ea typeface="Calibri" panose="020F0502020204030204" charset="0"/>
              <a:sym typeface="+mn-ea"/>
            </a:endParaRPr>
          </a:p>
        </p:txBody>
      </p:sp>
      <p:sp>
        <p:nvSpPr>
          <p:cNvPr id="6" name="矩形 5"/>
          <p:cNvSpPr/>
          <p:nvPr/>
        </p:nvSpPr>
        <p:spPr>
          <a:xfrm>
            <a:off x="6141629" y="3026184"/>
            <a:ext cx="208280" cy="208280"/>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5"/>
          <p:cNvSpPr/>
          <p:nvPr/>
        </p:nvSpPr>
        <p:spPr>
          <a:xfrm>
            <a:off x="1322886" y="3026184"/>
            <a:ext cx="208280" cy="208280"/>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Rectangle 6"/>
          <p:cNvSpPr/>
          <p:nvPr/>
        </p:nvSpPr>
        <p:spPr>
          <a:xfrm>
            <a:off x="4395845" y="1014940"/>
            <a:ext cx="2771913" cy="584775"/>
          </a:xfrm>
          <a:prstGeom prst="rect">
            <a:avLst/>
          </a:prstGeom>
        </p:spPr>
        <p:txBody>
          <a:bodyPr wrap="none">
            <a:spAutoFit/>
          </a:bodyPr>
          <a:lstStyle/>
          <a:p>
            <a:r>
              <a:rPr lang="en-US" altLang="zh-CN" sz="3200" b="1" u="sng" dirty="0" smtClean="0">
                <a:solidFill>
                  <a:schemeClr val="tx1">
                    <a:lumMod val="65000"/>
                    <a:lumOff val="35000"/>
                  </a:schemeClr>
                </a:solidFill>
                <a:latin typeface="Calibri" panose="020F0502020204030204" charset="0"/>
                <a:ea typeface="Calibri" panose="020F0502020204030204" charset="0"/>
                <a:sym typeface="+mn-ea"/>
              </a:rPr>
              <a:t>Model Building</a:t>
            </a:r>
            <a:endParaRPr lang="en-US" altLang="zh-CN" sz="3200" b="1" u="sng" dirty="0">
              <a:solidFill>
                <a:schemeClr val="tx1">
                  <a:lumMod val="65000"/>
                  <a:lumOff val="35000"/>
                </a:schemeClr>
              </a:solidFill>
              <a:latin typeface="Calibri" panose="020F0502020204030204" charset="0"/>
              <a:ea typeface="Calibri" panose="020F0502020204030204" charset="0"/>
              <a:sym typeface="+mn-ea"/>
            </a:endParaRPr>
          </a:p>
        </p:txBody>
      </p:sp>
      <p:cxnSp>
        <p:nvCxnSpPr>
          <p:cNvPr id="11" name="Straight Arrow Connector 10"/>
          <p:cNvCxnSpPr>
            <a:stCxn id="7" idx="2"/>
          </p:cNvCxnSpPr>
          <p:nvPr/>
        </p:nvCxnSpPr>
        <p:spPr>
          <a:xfrm flipH="1">
            <a:off x="2612571" y="1599715"/>
            <a:ext cx="3169231" cy="1204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p:cNvCxnSpPr>
          <p:nvPr/>
        </p:nvCxnSpPr>
        <p:spPr>
          <a:xfrm>
            <a:off x="5781802" y="1599715"/>
            <a:ext cx="3440575" cy="1134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25516" y="1669503"/>
            <a:ext cx="6906804"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200000"/>
              </a:lnSpc>
            </a:pPr>
            <a:r>
              <a:rPr lang="en-IN" altLang="zh-CN" sz="1600" noProof="0"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1) In User to User collaborative filtering we aims to find similar users </a:t>
            </a:r>
            <a:endParaRPr lang="en-US" altLang="zh-CN" sz="1600" kern="0" noProof="0" dirty="0" smtClean="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3" name="Picture 2"/>
          <p:cNvPicPr>
            <a:picLocks noChangeAspect="1"/>
          </p:cNvPicPr>
          <p:nvPr/>
        </p:nvPicPr>
        <p:blipFill>
          <a:blip r:embed="rId2"/>
          <a:stretch>
            <a:fillRect/>
          </a:stretch>
        </p:blipFill>
        <p:spPr>
          <a:xfrm>
            <a:off x="517294" y="2254278"/>
            <a:ext cx="7430144" cy="571550"/>
          </a:xfrm>
          <a:prstGeom prst="rect">
            <a:avLst/>
          </a:prstGeom>
        </p:spPr>
      </p:pic>
      <p:pic>
        <p:nvPicPr>
          <p:cNvPr id="4" name="Picture 3"/>
          <p:cNvPicPr>
            <a:picLocks noChangeAspect="1"/>
          </p:cNvPicPr>
          <p:nvPr/>
        </p:nvPicPr>
        <p:blipFill>
          <a:blip r:embed="rId3"/>
          <a:stretch>
            <a:fillRect/>
          </a:stretch>
        </p:blipFill>
        <p:spPr>
          <a:xfrm>
            <a:off x="517294" y="2869832"/>
            <a:ext cx="7430143" cy="3707538"/>
          </a:xfrm>
          <a:prstGeom prst="rect">
            <a:avLst/>
          </a:prstGeom>
        </p:spPr>
      </p:pic>
      <p:sp>
        <p:nvSpPr>
          <p:cNvPr id="6" name="Rectangle 5"/>
          <p:cNvSpPr/>
          <p:nvPr/>
        </p:nvSpPr>
        <p:spPr>
          <a:xfrm>
            <a:off x="8718231" y="2179497"/>
            <a:ext cx="3473769" cy="645160"/>
          </a:xfrm>
          <a:prstGeom prst="rect">
            <a:avLst/>
          </a:prstGeom>
        </p:spPr>
        <p:txBody>
          <a:bodyPr wrap="square">
            <a:spAutoFit/>
          </a:bodyPr>
          <a:lstStyle/>
          <a:p>
            <a:r>
              <a:rPr lang="en-IN" altLang="zh-CN" sz="1200" b="1"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Creating P-dimensional Vector Using Pivot function  and then calculated their pairwise distances using cosine metrics</a:t>
            </a:r>
            <a:endParaRPr lang="en-IN" sz="1200" b="1" dirty="0"/>
          </a:p>
        </p:txBody>
      </p:sp>
      <p:cxnSp>
        <p:nvCxnSpPr>
          <p:cNvPr id="9" name="Straight Arrow Connector 8"/>
          <p:cNvCxnSpPr>
            <a:stCxn id="6" idx="1"/>
          </p:cNvCxnSpPr>
          <p:nvPr/>
        </p:nvCxnSpPr>
        <p:spPr>
          <a:xfrm flipH="1">
            <a:off x="8050306" y="2502028"/>
            <a:ext cx="667925" cy="3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940883" y="4185628"/>
            <a:ext cx="3028464" cy="521970"/>
          </a:xfrm>
          <a:prstGeom prst="rect">
            <a:avLst/>
          </a:prstGeom>
        </p:spPr>
        <p:txBody>
          <a:bodyPr wrap="square">
            <a:spAutoFit/>
          </a:bodyPr>
          <a:lstStyle/>
          <a:p>
            <a:r>
              <a:rPr lang="en-IN" sz="1400" b="1"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Recommending books to a particular user</a:t>
            </a:r>
          </a:p>
        </p:txBody>
      </p:sp>
      <p:cxnSp>
        <p:nvCxnSpPr>
          <p:cNvPr id="12" name="Straight Arrow Connector 11"/>
          <p:cNvCxnSpPr>
            <a:stCxn id="10" idx="1"/>
          </p:cNvCxnSpPr>
          <p:nvPr/>
        </p:nvCxnSpPr>
        <p:spPr>
          <a:xfrm flipH="1" flipV="1">
            <a:off x="8050306" y="4446682"/>
            <a:ext cx="8905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Rounded Rectangle 912"/>
          <p:cNvSpPr/>
          <p:nvPr/>
        </p:nvSpPr>
        <p:spPr bwMode="auto">
          <a:xfrm>
            <a:off x="431800" y="421640"/>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IN" altLang="zh-CN" sz="3200" dirty="0" smtClean="0">
                <a:solidFill>
                  <a:schemeClr val="bg1"/>
                </a:solidFill>
                <a:latin typeface="Calibri" panose="020F0502020204030204" charset="0"/>
                <a:ea typeface="Calibri" panose="020F0502020204030204" charset="0"/>
                <a:sym typeface="+mn-ea"/>
              </a:rPr>
              <a:t>Collaborative filtering</a:t>
            </a:r>
            <a:endParaRPr lang="en-IN" altLang="zh-CN" sz="3200" dirty="0" smtClean="0">
              <a:solidFill>
                <a:schemeClr val="bg1"/>
              </a:solidFill>
              <a:latin typeface="Calibri" panose="020F0502020204030204" charset="0"/>
              <a:ea typeface="Calibri" panose="020F0502020204030204" charset="0"/>
            </a:endParaRPr>
          </a:p>
          <a:p>
            <a:pPr algn="ctr"/>
            <a:r>
              <a:rPr lang="en-IN" altLang="zh-CN" sz="3200" noProof="0" dirty="0" smtClean="0">
                <a:ln>
                  <a:noFill/>
                </a:ln>
                <a:solidFill>
                  <a:schemeClr val="bg1"/>
                </a:solidFill>
                <a:uLnTx/>
                <a:uFillTx/>
                <a:latin typeface="Calibri" panose="020F0502020204030204" charset="0"/>
                <a:ea typeface="Calibri" panose="020F0502020204030204" charset="0"/>
                <a:sym typeface="+mn-ea"/>
              </a:rPr>
              <a:t>(User to User Collaborative filtering)</a:t>
            </a:r>
            <a:endParaRPr lang="zh-CN" altLang="en-US" sz="3200" noProof="0" dirty="0">
              <a:ln>
                <a:noFill/>
              </a:ln>
              <a:solidFill>
                <a:schemeClr val="bg1"/>
              </a:solidFill>
              <a:uLnTx/>
              <a:uFillTx/>
              <a:latin typeface="Calibri" panose="020F0502020204030204" charset="0"/>
              <a:ea typeface="Calibri" panose="020F0502020204030204" charset="0"/>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25516" y="1669503"/>
            <a:ext cx="6906804" cy="50834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200000"/>
              </a:lnSpc>
            </a:pPr>
            <a:r>
              <a:rPr lang="en-IN" altLang="zh-CN" sz="1600" noProof="0"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1) In Item to item collaborative filtering we aims to find similar products </a:t>
            </a:r>
            <a:endParaRPr lang="en-US" altLang="zh-CN" sz="1600" kern="0" noProof="0" dirty="0" smtClean="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sp>
        <p:nvSpPr>
          <p:cNvPr id="6" name="Rectangle 5"/>
          <p:cNvSpPr/>
          <p:nvPr/>
        </p:nvSpPr>
        <p:spPr>
          <a:xfrm>
            <a:off x="8718231" y="2179497"/>
            <a:ext cx="3473769" cy="645160"/>
          </a:xfrm>
          <a:prstGeom prst="rect">
            <a:avLst/>
          </a:prstGeom>
        </p:spPr>
        <p:txBody>
          <a:bodyPr wrap="square">
            <a:spAutoFit/>
          </a:bodyPr>
          <a:lstStyle/>
          <a:p>
            <a:r>
              <a:rPr lang="en-IN" altLang="zh-CN" sz="1200" b="1"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Creating P-dimensional Vector Using Pivot function  and then calculated their pairwise distances using cosine metrics</a:t>
            </a:r>
            <a:endParaRPr lang="en-IN" sz="1200" b="1" dirty="0"/>
          </a:p>
        </p:txBody>
      </p:sp>
      <p:cxnSp>
        <p:nvCxnSpPr>
          <p:cNvPr id="9" name="Straight Arrow Connector 8"/>
          <p:cNvCxnSpPr>
            <a:stCxn id="6" idx="1"/>
          </p:cNvCxnSpPr>
          <p:nvPr/>
        </p:nvCxnSpPr>
        <p:spPr>
          <a:xfrm flipH="1">
            <a:off x="8050306" y="2502028"/>
            <a:ext cx="667925" cy="3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940883" y="4185628"/>
            <a:ext cx="3028464" cy="521970"/>
          </a:xfrm>
          <a:prstGeom prst="rect">
            <a:avLst/>
          </a:prstGeom>
        </p:spPr>
        <p:txBody>
          <a:bodyPr wrap="square">
            <a:spAutoFit/>
          </a:bodyPr>
          <a:lstStyle/>
          <a:p>
            <a:r>
              <a:rPr lang="en-IN" sz="1400" b="1"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Recommending books to a book title which have similar story line</a:t>
            </a:r>
          </a:p>
        </p:txBody>
      </p:sp>
      <p:cxnSp>
        <p:nvCxnSpPr>
          <p:cNvPr id="12" name="Straight Arrow Connector 11"/>
          <p:cNvCxnSpPr>
            <a:stCxn id="10" idx="1"/>
          </p:cNvCxnSpPr>
          <p:nvPr/>
        </p:nvCxnSpPr>
        <p:spPr>
          <a:xfrm flipH="1" flipV="1">
            <a:off x="8050307" y="4354608"/>
            <a:ext cx="890576" cy="92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2"/>
          <a:stretch>
            <a:fillRect/>
          </a:stretch>
        </p:blipFill>
        <p:spPr>
          <a:xfrm>
            <a:off x="304616" y="2290662"/>
            <a:ext cx="7620660" cy="579170"/>
          </a:xfrm>
          <a:prstGeom prst="rect">
            <a:avLst/>
          </a:prstGeom>
        </p:spPr>
      </p:pic>
      <p:pic>
        <p:nvPicPr>
          <p:cNvPr id="5" name="Picture 4"/>
          <p:cNvPicPr>
            <a:picLocks noChangeAspect="1"/>
          </p:cNvPicPr>
          <p:nvPr/>
        </p:nvPicPr>
        <p:blipFill>
          <a:blip r:embed="rId3"/>
          <a:stretch>
            <a:fillRect/>
          </a:stretch>
        </p:blipFill>
        <p:spPr>
          <a:xfrm>
            <a:off x="304616" y="2982647"/>
            <a:ext cx="7620660" cy="3480906"/>
          </a:xfrm>
          <a:prstGeom prst="rect">
            <a:avLst/>
          </a:prstGeom>
        </p:spPr>
      </p:pic>
      <p:sp>
        <p:nvSpPr>
          <p:cNvPr id="99" name="Rounded Rectangle 912"/>
          <p:cNvSpPr/>
          <p:nvPr/>
        </p:nvSpPr>
        <p:spPr bwMode="auto">
          <a:xfrm>
            <a:off x="304800" y="358140"/>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lnSpc>
                <a:spcPct val="100000"/>
              </a:lnSpc>
            </a:pPr>
            <a:r>
              <a:rPr lang="en-IN" altLang="zh-CN" sz="3200" dirty="0" smtClean="0">
                <a:solidFill>
                  <a:schemeClr val="bg1"/>
                </a:solidFill>
                <a:latin typeface="Calibri" panose="020F0502020204030204" charset="0"/>
                <a:ea typeface="Calibri" panose="020F0502020204030204" charset="0"/>
                <a:sym typeface="+mn-ea"/>
              </a:rPr>
              <a:t>Collaborative filtering</a:t>
            </a:r>
            <a:endParaRPr lang="en-IN" altLang="zh-CN" sz="3200" dirty="0" smtClean="0">
              <a:solidFill>
                <a:schemeClr val="bg1"/>
              </a:solidFill>
              <a:latin typeface="Calibri" panose="020F0502020204030204" charset="0"/>
              <a:ea typeface="Calibri" panose="020F0502020204030204" charset="0"/>
            </a:endParaRPr>
          </a:p>
          <a:p>
            <a:pPr lvl="0" algn="ctr">
              <a:lnSpc>
                <a:spcPct val="100000"/>
              </a:lnSpc>
            </a:pPr>
            <a:r>
              <a:rPr lang="en-IN" altLang="zh-CN" sz="3200" noProof="0" dirty="0" smtClean="0">
                <a:ln>
                  <a:noFill/>
                </a:ln>
                <a:solidFill>
                  <a:schemeClr val="bg1"/>
                </a:solidFill>
                <a:uLnTx/>
                <a:uFillTx/>
                <a:latin typeface="Calibri" panose="020F0502020204030204" charset="0"/>
                <a:ea typeface="Calibri" panose="020F0502020204030204" charset="0"/>
                <a:sym typeface="+mn-ea"/>
              </a:rPr>
              <a:t>(</a:t>
            </a:r>
            <a:r>
              <a:rPr lang="en-US" altLang="en-IN" sz="3200" noProof="0" dirty="0" smtClean="0">
                <a:ln>
                  <a:noFill/>
                </a:ln>
                <a:solidFill>
                  <a:schemeClr val="bg1"/>
                </a:solidFill>
                <a:uLnTx/>
                <a:uFillTx/>
                <a:latin typeface="Calibri" panose="020F0502020204030204" charset="0"/>
                <a:ea typeface="Calibri" panose="020F0502020204030204" charset="0"/>
                <a:sym typeface="+mn-ea"/>
              </a:rPr>
              <a:t>Item to Item</a:t>
            </a:r>
            <a:r>
              <a:rPr lang="en-IN" altLang="zh-CN" sz="3200" noProof="0" dirty="0" smtClean="0">
                <a:ln>
                  <a:noFill/>
                </a:ln>
                <a:solidFill>
                  <a:schemeClr val="bg1"/>
                </a:solidFill>
                <a:uLnTx/>
                <a:uFillTx/>
                <a:latin typeface="Calibri" panose="020F0502020204030204" charset="0"/>
                <a:ea typeface="Calibri" panose="020F0502020204030204" charset="0"/>
                <a:sym typeface="+mn-ea"/>
              </a:rPr>
              <a:t> Collaborative filtering)</a:t>
            </a:r>
            <a:endParaRPr lang="zh-CN" altLang="en-US" sz="3200" noProof="0" dirty="0">
              <a:ln>
                <a:noFill/>
              </a:ln>
              <a:solidFill>
                <a:schemeClr val="bg1"/>
              </a:solidFill>
              <a:uLnTx/>
              <a:uFillTx/>
              <a:latin typeface="Calibri" panose="020F0502020204030204" charset="0"/>
              <a:ea typeface="Calibri" panose="020F0502020204030204" charset="0"/>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0942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3439160" y="3848735"/>
            <a:ext cx="6628765" cy="1076325"/>
          </a:xfrm>
          <a:prstGeom prst="rect">
            <a:avLst/>
          </a:prstGeom>
          <a:noFill/>
        </p:spPr>
        <p:txBody>
          <a:bodyPr wrap="square" rtlCol="0">
            <a:spAutoFit/>
          </a:bodyPr>
          <a:lstStyle/>
          <a:p>
            <a:pPr lvl="0" algn="ctr"/>
            <a:r>
              <a:rPr lang="en-US" sz="3200" b="1">
                <a:solidFill>
                  <a:srgbClr val="003366"/>
                </a:solidFill>
                <a:latin typeface="Verdana" panose="020B0604030504040204"/>
                <a:ea typeface="DejaVu Sans"/>
                <a:sym typeface="+mn-ea"/>
              </a:rPr>
              <a:t>Model Evaluation &amp; Testing</a:t>
            </a:r>
          </a:p>
          <a:p>
            <a:pPr lvl="0" algn="ct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7" name="图片 6" descr="4"/>
          <p:cNvPicPr>
            <a:picLocks noChangeAspect="1"/>
          </p:cNvPicPr>
          <p:nvPr/>
        </p:nvPicPr>
        <p:blipFill>
          <a:blip r:embed="rId3"/>
          <a:stretch>
            <a:fillRect/>
          </a:stretch>
        </p:blipFill>
        <p:spPr>
          <a:xfrm>
            <a:off x="6217285" y="1709420"/>
            <a:ext cx="1071880" cy="187579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034155" y="576580"/>
            <a:ext cx="3619500" cy="768350"/>
          </a:xfrm>
          <a:prstGeom prst="rect">
            <a:avLst/>
          </a:prstGeom>
          <a:noFill/>
        </p:spPr>
        <p:txBody>
          <a:bodyPr wrap="square" rtlCol="0">
            <a:spAutoFit/>
          </a:bodyPr>
          <a:lstStyle/>
          <a:p>
            <a:pPr algn="ctr"/>
            <a:r>
              <a:rPr lang="en-US" altLang="zh-CN" sz="4400" b="1">
                <a:solidFill>
                  <a:srgbClr val="382B59"/>
                </a:solidFill>
                <a:ea typeface="Arial Unicode MS" panose="020B0604020202020204" charset="-122"/>
                <a:sym typeface="+mn-ea"/>
              </a:rPr>
              <a:t>CONTENTS</a:t>
            </a:r>
          </a:p>
        </p:txBody>
      </p:sp>
      <p:sp>
        <p:nvSpPr>
          <p:cNvPr id="4" name="文本框 3"/>
          <p:cNvSpPr txBox="1"/>
          <p:nvPr/>
        </p:nvSpPr>
        <p:spPr>
          <a:xfrm>
            <a:off x="1625600" y="912495"/>
            <a:ext cx="4282440" cy="1737360"/>
          </a:xfrm>
          <a:prstGeom prst="rect">
            <a:avLst/>
          </a:prstGeom>
          <a:noFill/>
        </p:spPr>
        <p:txBody>
          <a:bodyPr anchor="ctr"/>
          <a:lstStyle/>
          <a:p>
            <a:pPr indent="0">
              <a:lnSpc>
                <a:spcPct val="100000"/>
              </a:lnSpc>
              <a:buFont typeface="Wingdings" panose="05000000000000000000" pitchFamily="2" charset="2"/>
              <a:buNone/>
            </a:pPr>
            <a:r>
              <a:rPr lang="en-US" sz="1600" b="1">
                <a:solidFill>
                  <a:srgbClr val="003366"/>
                </a:solidFill>
                <a:latin typeface="Verdana" panose="020B0604030504040204"/>
                <a:ea typeface="DejaVu Sans"/>
                <a:sym typeface="+mn-ea"/>
              </a:rPr>
              <a:t>What are recommender systems for?</a:t>
            </a:r>
          </a:p>
          <a:p>
            <a:pPr marL="285750" indent="-285750">
              <a:lnSpc>
                <a:spcPct val="100000"/>
              </a:lnSpc>
              <a:buFont typeface="Arial" panose="020B0604020202020204" pitchFamily="34" charset="0"/>
              <a:buChar char="•"/>
            </a:pPr>
            <a:r>
              <a:rPr lang="en-US" sz="1600">
                <a:solidFill>
                  <a:srgbClr val="003366"/>
                </a:solidFill>
                <a:latin typeface="Verdana" panose="020B0604030504040204"/>
                <a:ea typeface="DejaVu Sans"/>
                <a:sym typeface="+mn-ea"/>
              </a:rPr>
              <a:t>Introduction</a:t>
            </a:r>
            <a:endParaRPr lang="zh-CN" altLang="en-US" sz="1600">
              <a:solidFill>
                <a:srgbClr val="382B59"/>
              </a:solidFill>
              <a:latin typeface="Calibri" panose="020F0502020204030204" charset="0"/>
              <a:ea typeface="Calibri" panose="020F0502020204030204" charset="0"/>
            </a:endParaRPr>
          </a:p>
          <a:p>
            <a:pPr algn="dist"/>
            <a:endParaRPr kumimoji="0" lang="zh-CN" altLang="en-US" sz="1600" b="1" i="0" u="none" strike="noStrike" kern="0" cap="none" spc="0" normalizeH="0" baseline="0" noProof="0" dirty="0">
              <a:ln>
                <a:noFill/>
              </a:ln>
              <a:solidFill>
                <a:srgbClr val="382B59"/>
              </a:solidFill>
              <a:effectLst/>
              <a:uLnTx/>
              <a:uFillTx/>
              <a:latin typeface="Calibri" panose="020F0502020204030204" charset="0"/>
              <a:ea typeface="Calibri" panose="020F0502020204030204" charset="0"/>
              <a:sym typeface="+mn-ea"/>
            </a:endParaRPr>
          </a:p>
        </p:txBody>
      </p:sp>
      <p:sp>
        <p:nvSpPr>
          <p:cNvPr id="5" name="文本框 4"/>
          <p:cNvSpPr txBox="1"/>
          <p:nvPr/>
        </p:nvSpPr>
        <p:spPr>
          <a:xfrm>
            <a:off x="3056255" y="4729480"/>
            <a:ext cx="2633345" cy="304165"/>
          </a:xfrm>
          <a:prstGeom prst="rect">
            <a:avLst/>
          </a:prstGeom>
          <a:noFill/>
        </p:spPr>
        <p:txBody>
          <a:bodyPr anchor="ctr"/>
          <a:lstStyle/>
          <a:p>
            <a:pPr algn="dist"/>
            <a:endParaRPr kumimoji="0" lang="en-US" altLang="zh-CN" sz="700" i="0" u="none" strike="noStrike" kern="0" cap="none" spc="0" normalizeH="0" baseline="0" noProof="0" dirty="0">
              <a:ln>
                <a:noFill/>
              </a:ln>
              <a:solidFill>
                <a:schemeClr val="tx1">
                  <a:lumMod val="65000"/>
                  <a:lumOff val="35000"/>
                </a:schemeClr>
              </a:solidFill>
              <a:effectLst/>
              <a:uLnTx/>
              <a:uFillTx/>
              <a:ea typeface="Calibri" panose="020F0502020204030204" charset="0"/>
              <a:sym typeface="+mn-ea"/>
            </a:endParaRPr>
          </a:p>
        </p:txBody>
      </p:sp>
      <p:sp>
        <p:nvSpPr>
          <p:cNvPr id="8" name="文本框 7"/>
          <p:cNvSpPr txBox="1"/>
          <p:nvPr/>
        </p:nvSpPr>
        <p:spPr>
          <a:xfrm>
            <a:off x="7477760" y="3350260"/>
            <a:ext cx="2633345" cy="304165"/>
          </a:xfrm>
          <a:prstGeom prst="rect">
            <a:avLst/>
          </a:prstGeom>
          <a:noFill/>
        </p:spPr>
        <p:txBody>
          <a:bodyPr anchor="ctr"/>
          <a:lstStyle/>
          <a:p>
            <a:pPr algn="dist"/>
            <a:endParaRPr kumimoji="0" lang="en-US" altLang="zh-CN" sz="700" i="0" u="none" strike="noStrike" kern="0" cap="none" spc="0" normalizeH="0" baseline="0" noProof="0" dirty="0">
              <a:ln>
                <a:noFill/>
              </a:ln>
              <a:solidFill>
                <a:schemeClr val="tx1">
                  <a:lumMod val="65000"/>
                  <a:lumOff val="35000"/>
                </a:schemeClr>
              </a:solidFill>
              <a:effectLst/>
              <a:uLnTx/>
              <a:uFillTx/>
              <a:ea typeface="Calibri" panose="020F0502020204030204" charset="0"/>
              <a:sym typeface="+mn-ea"/>
            </a:endParaRPr>
          </a:p>
        </p:txBody>
      </p:sp>
      <p:grpSp>
        <p:nvGrpSpPr>
          <p:cNvPr id="16" name="组合 15"/>
          <p:cNvGrpSpPr/>
          <p:nvPr/>
        </p:nvGrpSpPr>
        <p:grpSpPr>
          <a:xfrm>
            <a:off x="674370" y="1344930"/>
            <a:ext cx="669925" cy="658495"/>
            <a:chOff x="321" y="1792"/>
            <a:chExt cx="3606" cy="3543"/>
          </a:xfrm>
        </p:grpSpPr>
        <p:pic>
          <p:nvPicPr>
            <p:cNvPr id="14" name="图片 13" descr="1"/>
            <p:cNvPicPr>
              <a:picLocks noChangeAspect="1"/>
            </p:cNvPicPr>
            <p:nvPr/>
          </p:nvPicPr>
          <p:blipFill>
            <a:blip r:embed="rId2"/>
            <a:stretch>
              <a:fillRect/>
            </a:stretch>
          </p:blipFill>
          <p:spPr>
            <a:xfrm>
              <a:off x="2469" y="1805"/>
              <a:ext cx="1458" cy="3530"/>
            </a:xfrm>
            <a:prstGeom prst="rect">
              <a:avLst/>
            </a:prstGeom>
          </p:spPr>
        </p:pic>
        <p:pic>
          <p:nvPicPr>
            <p:cNvPr id="15" name="图片 14" descr="10"/>
            <p:cNvPicPr>
              <a:picLocks noChangeAspect="1"/>
            </p:cNvPicPr>
            <p:nvPr/>
          </p:nvPicPr>
          <p:blipFill>
            <a:blip r:embed="rId3"/>
            <a:stretch>
              <a:fillRect/>
            </a:stretch>
          </p:blipFill>
          <p:spPr>
            <a:xfrm>
              <a:off x="321" y="1792"/>
              <a:ext cx="1996" cy="3543"/>
            </a:xfrm>
            <a:prstGeom prst="rect">
              <a:avLst/>
            </a:prstGeom>
          </p:spPr>
        </p:pic>
      </p:grpSp>
      <p:grpSp>
        <p:nvGrpSpPr>
          <p:cNvPr id="21" name="组合 20"/>
          <p:cNvGrpSpPr/>
          <p:nvPr/>
        </p:nvGrpSpPr>
        <p:grpSpPr>
          <a:xfrm>
            <a:off x="685800" y="2530475"/>
            <a:ext cx="745490" cy="598170"/>
            <a:chOff x="2204" y="1834"/>
            <a:chExt cx="4429" cy="3546"/>
          </a:xfrm>
        </p:grpSpPr>
        <p:pic>
          <p:nvPicPr>
            <p:cNvPr id="17" name="图片 16" descr="2"/>
            <p:cNvPicPr>
              <a:picLocks noChangeAspect="1"/>
            </p:cNvPicPr>
            <p:nvPr/>
          </p:nvPicPr>
          <p:blipFill>
            <a:blip r:embed="rId4"/>
            <a:stretch>
              <a:fillRect/>
            </a:stretch>
          </p:blipFill>
          <p:spPr>
            <a:xfrm>
              <a:off x="4505" y="1834"/>
              <a:ext cx="2129" cy="3547"/>
            </a:xfrm>
            <a:prstGeom prst="rect">
              <a:avLst/>
            </a:prstGeom>
          </p:spPr>
        </p:pic>
        <p:pic>
          <p:nvPicPr>
            <p:cNvPr id="18" name="图片 17" descr="10"/>
            <p:cNvPicPr>
              <a:picLocks noChangeAspect="1"/>
            </p:cNvPicPr>
            <p:nvPr/>
          </p:nvPicPr>
          <p:blipFill>
            <a:blip r:embed="rId3"/>
            <a:stretch>
              <a:fillRect/>
            </a:stretch>
          </p:blipFill>
          <p:spPr>
            <a:xfrm>
              <a:off x="2204" y="1838"/>
              <a:ext cx="1996" cy="3543"/>
            </a:xfrm>
            <a:prstGeom prst="rect">
              <a:avLst/>
            </a:prstGeom>
          </p:spPr>
        </p:pic>
      </p:grpSp>
      <p:grpSp>
        <p:nvGrpSpPr>
          <p:cNvPr id="24" name="组合 23"/>
          <p:cNvGrpSpPr/>
          <p:nvPr/>
        </p:nvGrpSpPr>
        <p:grpSpPr>
          <a:xfrm>
            <a:off x="770255" y="3757295"/>
            <a:ext cx="661035" cy="579120"/>
            <a:chOff x="5226" y="1834"/>
            <a:chExt cx="3838" cy="3542"/>
          </a:xfrm>
        </p:grpSpPr>
        <p:pic>
          <p:nvPicPr>
            <p:cNvPr id="22" name="图片 21" descr="3"/>
            <p:cNvPicPr>
              <a:picLocks noChangeAspect="1"/>
            </p:cNvPicPr>
            <p:nvPr/>
          </p:nvPicPr>
          <p:blipFill>
            <a:blip r:embed="rId5"/>
            <a:stretch>
              <a:fillRect/>
            </a:stretch>
          </p:blipFill>
          <p:spPr>
            <a:xfrm>
              <a:off x="7480" y="1834"/>
              <a:ext cx="1584" cy="3471"/>
            </a:xfrm>
            <a:prstGeom prst="rect">
              <a:avLst/>
            </a:prstGeom>
          </p:spPr>
        </p:pic>
        <p:pic>
          <p:nvPicPr>
            <p:cNvPr id="23" name="图片 22" descr="10"/>
            <p:cNvPicPr>
              <a:picLocks noChangeAspect="1"/>
            </p:cNvPicPr>
            <p:nvPr/>
          </p:nvPicPr>
          <p:blipFill>
            <a:blip r:embed="rId3"/>
            <a:stretch>
              <a:fillRect/>
            </a:stretch>
          </p:blipFill>
          <p:spPr>
            <a:xfrm>
              <a:off x="5226" y="1834"/>
              <a:ext cx="1996" cy="3543"/>
            </a:xfrm>
            <a:prstGeom prst="rect">
              <a:avLst/>
            </a:prstGeom>
          </p:spPr>
        </p:pic>
      </p:grpSp>
      <p:grpSp>
        <p:nvGrpSpPr>
          <p:cNvPr id="28" name="组合 27"/>
          <p:cNvGrpSpPr/>
          <p:nvPr/>
        </p:nvGrpSpPr>
        <p:grpSpPr>
          <a:xfrm>
            <a:off x="655955" y="4975860"/>
            <a:ext cx="774700" cy="561340"/>
            <a:chOff x="2712" y="1834"/>
            <a:chExt cx="4175" cy="3558"/>
          </a:xfrm>
        </p:grpSpPr>
        <p:pic>
          <p:nvPicPr>
            <p:cNvPr id="25" name="图片 24" descr="4"/>
            <p:cNvPicPr>
              <a:picLocks noChangeAspect="1"/>
            </p:cNvPicPr>
            <p:nvPr/>
          </p:nvPicPr>
          <p:blipFill>
            <a:blip r:embed="rId6"/>
            <a:stretch>
              <a:fillRect/>
            </a:stretch>
          </p:blipFill>
          <p:spPr>
            <a:xfrm>
              <a:off x="4855" y="1834"/>
              <a:ext cx="2033" cy="3558"/>
            </a:xfrm>
            <a:prstGeom prst="rect">
              <a:avLst/>
            </a:prstGeom>
          </p:spPr>
        </p:pic>
        <p:pic>
          <p:nvPicPr>
            <p:cNvPr id="27" name="图片 26" descr="10"/>
            <p:cNvPicPr>
              <a:picLocks noChangeAspect="1"/>
            </p:cNvPicPr>
            <p:nvPr/>
          </p:nvPicPr>
          <p:blipFill>
            <a:blip r:embed="rId3"/>
            <a:stretch>
              <a:fillRect/>
            </a:stretch>
          </p:blipFill>
          <p:spPr>
            <a:xfrm>
              <a:off x="2712" y="1834"/>
              <a:ext cx="1996" cy="3543"/>
            </a:xfrm>
            <a:prstGeom prst="rect">
              <a:avLst/>
            </a:prstGeom>
          </p:spPr>
        </p:pic>
      </p:grpSp>
      <p:sp>
        <p:nvSpPr>
          <p:cNvPr id="2" name="Text Box 1"/>
          <p:cNvSpPr txBox="1"/>
          <p:nvPr/>
        </p:nvSpPr>
        <p:spPr>
          <a:xfrm>
            <a:off x="1625600" y="3691255"/>
            <a:ext cx="4064000" cy="368300"/>
          </a:xfrm>
          <a:prstGeom prst="rect">
            <a:avLst/>
          </a:prstGeom>
          <a:noFill/>
        </p:spPr>
        <p:txBody>
          <a:bodyPr wrap="square" rtlCol="0">
            <a:spAutoFit/>
          </a:bodyPr>
          <a:lstStyle/>
          <a:p>
            <a:pPr indent="0">
              <a:lnSpc>
                <a:spcPct val="100000"/>
              </a:lnSpc>
              <a:buFont typeface="Wingdings" panose="05000000000000000000" pitchFamily="2" charset="2"/>
              <a:buNone/>
            </a:pPr>
            <a:r>
              <a:rPr lang="en-US" b="1" dirty="0">
                <a:solidFill>
                  <a:srgbClr val="003366"/>
                </a:solidFill>
                <a:latin typeface="Verdana" panose="020B0604030504040204"/>
                <a:ea typeface="DejaVu Sans"/>
                <a:sym typeface="+mn-ea"/>
              </a:rPr>
              <a:t>Model Building</a:t>
            </a:r>
            <a:r>
              <a:rPr lang="en-US" dirty="0" smtClean="0">
                <a:solidFill>
                  <a:srgbClr val="003366"/>
                </a:solidFill>
                <a:latin typeface="Verdana" panose="020B0604030504040204"/>
                <a:ea typeface="DejaVu Sans"/>
                <a:sym typeface="+mn-ea"/>
              </a:rPr>
              <a:t> </a:t>
            </a:r>
            <a:endParaRPr lang="en-US" dirty="0"/>
          </a:p>
        </p:txBody>
      </p:sp>
      <p:sp>
        <p:nvSpPr>
          <p:cNvPr id="19" name="Text Box 18"/>
          <p:cNvSpPr txBox="1"/>
          <p:nvPr/>
        </p:nvSpPr>
        <p:spPr>
          <a:xfrm>
            <a:off x="1625600" y="2611755"/>
            <a:ext cx="4064000" cy="657860"/>
          </a:xfrm>
          <a:prstGeom prst="rect">
            <a:avLst/>
          </a:prstGeom>
          <a:noFill/>
        </p:spPr>
        <p:txBody>
          <a:bodyPr wrap="square" rtlCol="0">
            <a:noAutofit/>
          </a:bodyPr>
          <a:lstStyle/>
          <a:p>
            <a:r>
              <a:rPr lang="en-US" b="1">
                <a:solidFill>
                  <a:srgbClr val="003366"/>
                </a:solidFill>
                <a:latin typeface="Verdana" panose="020B0604030504040204"/>
                <a:ea typeface="DejaVu Sans"/>
                <a:sym typeface="+mn-ea"/>
              </a:rPr>
              <a:t>Importing Dataset &amp; EDA</a:t>
            </a:r>
          </a:p>
          <a:p>
            <a:pPr marL="285750" indent="-285750">
              <a:buFont typeface="Arial" panose="020B0604020202020204" pitchFamily="34" charset="0"/>
              <a:buChar char="•"/>
            </a:pPr>
            <a:r>
              <a:rPr lang="en-US"/>
              <a:t>Visualisation </a:t>
            </a:r>
          </a:p>
        </p:txBody>
      </p:sp>
      <p:sp>
        <p:nvSpPr>
          <p:cNvPr id="29" name="Text Box 28"/>
          <p:cNvSpPr txBox="1"/>
          <p:nvPr/>
        </p:nvSpPr>
        <p:spPr>
          <a:xfrm>
            <a:off x="1625600" y="4976495"/>
            <a:ext cx="4064000" cy="92202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Model Evaluation &amp; Testing</a:t>
            </a:r>
          </a:p>
          <a:p>
            <a:pPr marL="285750" indent="-285750">
              <a:buFont typeface="Arial" panose="020B0604020202020204" pitchFamily="34" charset="0"/>
              <a:buChar char="•"/>
            </a:pPr>
            <a:r>
              <a:rPr lang="en-US"/>
              <a:t>SVD Model </a:t>
            </a:r>
          </a:p>
          <a:p>
            <a:pPr marL="285750" indent="-285750">
              <a:buFont typeface="Arial" panose="020B0604020202020204" pitchFamily="34" charset="0"/>
              <a:buChar char="•"/>
            </a:pPr>
            <a:r>
              <a:rPr lang="en-US"/>
              <a:t>Testing the dataset</a:t>
            </a:r>
          </a:p>
        </p:txBody>
      </p:sp>
      <p:grpSp>
        <p:nvGrpSpPr>
          <p:cNvPr id="31" name="组合 17"/>
          <p:cNvGrpSpPr/>
          <p:nvPr/>
        </p:nvGrpSpPr>
        <p:grpSpPr>
          <a:xfrm>
            <a:off x="6815455" y="1390650"/>
            <a:ext cx="661670" cy="612140"/>
            <a:chOff x="12852" y="4351"/>
            <a:chExt cx="943" cy="766"/>
          </a:xfrm>
        </p:grpSpPr>
        <p:pic>
          <p:nvPicPr>
            <p:cNvPr id="32" name="图片 7" descr="5"/>
            <p:cNvPicPr>
              <a:picLocks noChangeAspect="1"/>
            </p:cNvPicPr>
            <p:nvPr/>
          </p:nvPicPr>
          <p:blipFill>
            <a:blip r:embed="rId7"/>
            <a:stretch>
              <a:fillRect/>
            </a:stretch>
          </p:blipFill>
          <p:spPr>
            <a:xfrm>
              <a:off x="13379" y="4351"/>
              <a:ext cx="417" cy="767"/>
            </a:xfrm>
            <a:prstGeom prst="rect">
              <a:avLst/>
            </a:prstGeom>
          </p:spPr>
        </p:pic>
        <p:pic>
          <p:nvPicPr>
            <p:cNvPr id="33" name="图片 10" descr="10"/>
            <p:cNvPicPr>
              <a:picLocks noChangeAspect="1"/>
            </p:cNvPicPr>
            <p:nvPr/>
          </p:nvPicPr>
          <p:blipFill>
            <a:blip r:embed="rId3"/>
            <a:stretch>
              <a:fillRect/>
            </a:stretch>
          </p:blipFill>
          <p:spPr>
            <a:xfrm>
              <a:off x="12852" y="4365"/>
              <a:ext cx="424" cy="753"/>
            </a:xfrm>
            <a:prstGeom prst="rect">
              <a:avLst/>
            </a:prstGeom>
          </p:spPr>
        </p:pic>
      </p:grpSp>
      <p:sp>
        <p:nvSpPr>
          <p:cNvPr id="35" name="Text Box 34"/>
          <p:cNvSpPr txBox="1"/>
          <p:nvPr/>
        </p:nvSpPr>
        <p:spPr>
          <a:xfrm>
            <a:off x="7549515" y="1489710"/>
            <a:ext cx="4064000" cy="64516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Model  Deployment</a:t>
            </a:r>
          </a:p>
          <a:p>
            <a:pPr marL="285750" indent="-285750">
              <a:buFont typeface="Arial" panose="020B0604020202020204" pitchFamily="34" charset="0"/>
              <a:buChar char="•"/>
            </a:pPr>
            <a:r>
              <a:rPr lang="en-US"/>
              <a:t>Streamlit</a:t>
            </a:r>
          </a:p>
        </p:txBody>
      </p:sp>
      <p:grpSp>
        <p:nvGrpSpPr>
          <p:cNvPr id="37" name="组合 18"/>
          <p:cNvGrpSpPr/>
          <p:nvPr/>
        </p:nvGrpSpPr>
        <p:grpSpPr>
          <a:xfrm>
            <a:off x="6892925" y="2531110"/>
            <a:ext cx="633730" cy="601345"/>
            <a:chOff x="2860" y="8320"/>
            <a:chExt cx="919" cy="752"/>
          </a:xfrm>
        </p:grpSpPr>
        <p:pic>
          <p:nvPicPr>
            <p:cNvPr id="38" name="图片 8" descr="6"/>
            <p:cNvPicPr>
              <a:picLocks noChangeAspect="1"/>
            </p:cNvPicPr>
            <p:nvPr/>
          </p:nvPicPr>
          <p:blipFill>
            <a:blip r:embed="rId8"/>
            <a:stretch>
              <a:fillRect/>
            </a:stretch>
          </p:blipFill>
          <p:spPr>
            <a:xfrm>
              <a:off x="3403" y="8329"/>
              <a:ext cx="377" cy="734"/>
            </a:xfrm>
            <a:prstGeom prst="rect">
              <a:avLst/>
            </a:prstGeom>
          </p:spPr>
        </p:pic>
        <p:pic>
          <p:nvPicPr>
            <p:cNvPr id="39" name="图片 11" descr="10"/>
            <p:cNvPicPr>
              <a:picLocks noChangeAspect="1"/>
            </p:cNvPicPr>
            <p:nvPr/>
          </p:nvPicPr>
          <p:blipFill>
            <a:blip r:embed="rId3"/>
            <a:stretch>
              <a:fillRect/>
            </a:stretch>
          </p:blipFill>
          <p:spPr>
            <a:xfrm>
              <a:off x="2860" y="8320"/>
              <a:ext cx="424" cy="753"/>
            </a:xfrm>
            <a:prstGeom prst="rect">
              <a:avLst/>
            </a:prstGeom>
          </p:spPr>
        </p:pic>
      </p:grpSp>
      <p:sp>
        <p:nvSpPr>
          <p:cNvPr id="41" name="Text Box 40"/>
          <p:cNvSpPr txBox="1"/>
          <p:nvPr/>
        </p:nvSpPr>
        <p:spPr>
          <a:xfrm>
            <a:off x="7653655" y="2611755"/>
            <a:ext cx="4064000" cy="36830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Conclusion</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7" name="Freeform 42"/>
          <p:cNvSpPr>
            <a:spLocks noEditPoints="1"/>
          </p:cNvSpPr>
          <p:nvPr/>
        </p:nvSpPr>
        <p:spPr bwMode="auto">
          <a:xfrm>
            <a:off x="5420360" y="2665730"/>
            <a:ext cx="285750" cy="313055"/>
          </a:xfrm>
          <a:custGeom>
            <a:avLst/>
            <a:gdLst>
              <a:gd name="T0" fmla="*/ 74 w 168"/>
              <a:gd name="T1" fmla="*/ 88 h 184"/>
              <a:gd name="T2" fmla="*/ 76 w 168"/>
              <a:gd name="T3" fmla="*/ 82 h 184"/>
              <a:gd name="T4" fmla="*/ 34 w 168"/>
              <a:gd name="T5" fmla="*/ 80 h 184"/>
              <a:gd name="T6" fmla="*/ 32 w 168"/>
              <a:gd name="T7" fmla="*/ 86 h 184"/>
              <a:gd name="T8" fmla="*/ 34 w 168"/>
              <a:gd name="T9" fmla="*/ 68 h 184"/>
              <a:gd name="T10" fmla="*/ 76 w 168"/>
              <a:gd name="T11" fmla="*/ 66 h 184"/>
              <a:gd name="T12" fmla="*/ 74 w 168"/>
              <a:gd name="T13" fmla="*/ 60 h 184"/>
              <a:gd name="T14" fmla="*/ 32 w 168"/>
              <a:gd name="T15" fmla="*/ 62 h 184"/>
              <a:gd name="T16" fmla="*/ 34 w 168"/>
              <a:gd name="T17" fmla="*/ 68 h 184"/>
              <a:gd name="T18" fmla="*/ 74 w 168"/>
              <a:gd name="T19" fmla="*/ 48 h 184"/>
              <a:gd name="T20" fmla="*/ 76 w 168"/>
              <a:gd name="T21" fmla="*/ 42 h 184"/>
              <a:gd name="T22" fmla="*/ 34 w 168"/>
              <a:gd name="T23" fmla="*/ 40 h 184"/>
              <a:gd name="T24" fmla="*/ 32 w 168"/>
              <a:gd name="T25" fmla="*/ 46 h 184"/>
              <a:gd name="T26" fmla="*/ 32 w 168"/>
              <a:gd name="T27" fmla="*/ 114 h 184"/>
              <a:gd name="T28" fmla="*/ 34 w 168"/>
              <a:gd name="T29" fmla="*/ 120 h 184"/>
              <a:gd name="T30" fmla="*/ 136 w 168"/>
              <a:gd name="T31" fmla="*/ 118 h 184"/>
              <a:gd name="T32" fmla="*/ 134 w 168"/>
              <a:gd name="T33" fmla="*/ 112 h 184"/>
              <a:gd name="T34" fmla="*/ 32 w 168"/>
              <a:gd name="T35" fmla="*/ 114 h 184"/>
              <a:gd name="T36" fmla="*/ 168 w 168"/>
              <a:gd name="T37" fmla="*/ 44 h 184"/>
              <a:gd name="T38" fmla="*/ 163 w 168"/>
              <a:gd name="T39" fmla="*/ 38 h 184"/>
              <a:gd name="T40" fmla="*/ 124 w 168"/>
              <a:gd name="T41" fmla="*/ 0 h 184"/>
              <a:gd name="T42" fmla="*/ 16 w 168"/>
              <a:gd name="T43" fmla="*/ 0 h 184"/>
              <a:gd name="T44" fmla="*/ 0 w 168"/>
              <a:gd name="T45" fmla="*/ 168 h 184"/>
              <a:gd name="T46" fmla="*/ 152 w 168"/>
              <a:gd name="T47" fmla="*/ 184 h 184"/>
              <a:gd name="T48" fmla="*/ 168 w 168"/>
              <a:gd name="T49" fmla="*/ 52 h 184"/>
              <a:gd name="T50" fmla="*/ 168 w 168"/>
              <a:gd name="T51" fmla="*/ 51 h 184"/>
              <a:gd name="T52" fmla="*/ 158 w 168"/>
              <a:gd name="T53" fmla="*/ 43 h 184"/>
              <a:gd name="T54" fmla="*/ 132 w 168"/>
              <a:gd name="T55" fmla="*/ 44 h 184"/>
              <a:gd name="T56" fmla="*/ 124 w 168"/>
              <a:gd name="T57" fmla="*/ 9 h 184"/>
              <a:gd name="T58" fmla="*/ 152 w 168"/>
              <a:gd name="T59" fmla="*/ 176 h 184"/>
              <a:gd name="T60" fmla="*/ 8 w 168"/>
              <a:gd name="T61" fmla="*/ 168 h 184"/>
              <a:gd name="T62" fmla="*/ 16 w 168"/>
              <a:gd name="T63" fmla="*/ 8 h 184"/>
              <a:gd name="T64" fmla="*/ 123 w 168"/>
              <a:gd name="T65" fmla="*/ 8 h 184"/>
              <a:gd name="T66" fmla="*/ 116 w 168"/>
              <a:gd name="T67" fmla="*/ 36 h 184"/>
              <a:gd name="T68" fmla="*/ 160 w 168"/>
              <a:gd name="T69" fmla="*/ 52 h 184"/>
              <a:gd name="T70" fmla="*/ 160 w 168"/>
              <a:gd name="T71" fmla="*/ 44 h 184"/>
              <a:gd name="T72" fmla="*/ 160 w 168"/>
              <a:gd name="T73" fmla="*/ 44 h 184"/>
              <a:gd name="T74" fmla="*/ 34 w 168"/>
              <a:gd name="T75" fmla="*/ 136 h 184"/>
              <a:gd name="T76" fmla="*/ 32 w 168"/>
              <a:gd name="T77" fmla="*/ 142 h 184"/>
              <a:gd name="T78" fmla="*/ 134 w 168"/>
              <a:gd name="T79" fmla="*/ 144 h 184"/>
              <a:gd name="T80" fmla="*/ 136 w 168"/>
              <a:gd name="T81"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184">
                <a:moveTo>
                  <a:pt x="34" y="88"/>
                </a:moveTo>
                <a:cubicBezTo>
                  <a:pt x="74" y="88"/>
                  <a:pt x="74" y="88"/>
                  <a:pt x="74" y="88"/>
                </a:cubicBezTo>
                <a:cubicBezTo>
                  <a:pt x="75" y="88"/>
                  <a:pt x="76" y="87"/>
                  <a:pt x="76" y="86"/>
                </a:cubicBezTo>
                <a:cubicBezTo>
                  <a:pt x="76" y="82"/>
                  <a:pt x="76" y="82"/>
                  <a:pt x="76" y="82"/>
                </a:cubicBezTo>
                <a:cubicBezTo>
                  <a:pt x="76" y="81"/>
                  <a:pt x="75" y="80"/>
                  <a:pt x="74" y="80"/>
                </a:cubicBezTo>
                <a:cubicBezTo>
                  <a:pt x="34" y="80"/>
                  <a:pt x="34" y="80"/>
                  <a:pt x="34" y="80"/>
                </a:cubicBezTo>
                <a:cubicBezTo>
                  <a:pt x="33" y="80"/>
                  <a:pt x="32" y="81"/>
                  <a:pt x="32" y="82"/>
                </a:cubicBezTo>
                <a:cubicBezTo>
                  <a:pt x="32" y="86"/>
                  <a:pt x="32" y="86"/>
                  <a:pt x="32" y="86"/>
                </a:cubicBezTo>
                <a:cubicBezTo>
                  <a:pt x="32" y="87"/>
                  <a:pt x="33" y="88"/>
                  <a:pt x="34" y="88"/>
                </a:cubicBezTo>
                <a:close/>
                <a:moveTo>
                  <a:pt x="34" y="68"/>
                </a:moveTo>
                <a:cubicBezTo>
                  <a:pt x="74" y="68"/>
                  <a:pt x="74" y="68"/>
                  <a:pt x="74" y="68"/>
                </a:cubicBezTo>
                <a:cubicBezTo>
                  <a:pt x="75" y="68"/>
                  <a:pt x="76" y="67"/>
                  <a:pt x="76" y="66"/>
                </a:cubicBezTo>
                <a:cubicBezTo>
                  <a:pt x="76" y="62"/>
                  <a:pt x="76" y="62"/>
                  <a:pt x="76" y="62"/>
                </a:cubicBezTo>
                <a:cubicBezTo>
                  <a:pt x="76" y="61"/>
                  <a:pt x="75" y="60"/>
                  <a:pt x="74" y="60"/>
                </a:cubicBezTo>
                <a:cubicBezTo>
                  <a:pt x="34" y="60"/>
                  <a:pt x="34" y="60"/>
                  <a:pt x="34" y="60"/>
                </a:cubicBezTo>
                <a:cubicBezTo>
                  <a:pt x="33" y="60"/>
                  <a:pt x="32" y="61"/>
                  <a:pt x="32" y="62"/>
                </a:cubicBezTo>
                <a:cubicBezTo>
                  <a:pt x="32" y="66"/>
                  <a:pt x="32" y="66"/>
                  <a:pt x="32" y="66"/>
                </a:cubicBezTo>
                <a:cubicBezTo>
                  <a:pt x="32" y="67"/>
                  <a:pt x="33" y="68"/>
                  <a:pt x="34" y="68"/>
                </a:cubicBezTo>
                <a:close/>
                <a:moveTo>
                  <a:pt x="34" y="48"/>
                </a:moveTo>
                <a:cubicBezTo>
                  <a:pt x="74" y="48"/>
                  <a:pt x="74" y="48"/>
                  <a:pt x="74" y="48"/>
                </a:cubicBezTo>
                <a:cubicBezTo>
                  <a:pt x="75" y="48"/>
                  <a:pt x="76" y="47"/>
                  <a:pt x="76" y="46"/>
                </a:cubicBezTo>
                <a:cubicBezTo>
                  <a:pt x="76" y="42"/>
                  <a:pt x="76" y="42"/>
                  <a:pt x="76" y="42"/>
                </a:cubicBezTo>
                <a:cubicBezTo>
                  <a:pt x="76" y="41"/>
                  <a:pt x="75" y="40"/>
                  <a:pt x="74" y="40"/>
                </a:cubicBezTo>
                <a:cubicBezTo>
                  <a:pt x="34" y="40"/>
                  <a:pt x="34" y="40"/>
                  <a:pt x="34" y="40"/>
                </a:cubicBezTo>
                <a:cubicBezTo>
                  <a:pt x="33" y="40"/>
                  <a:pt x="32" y="41"/>
                  <a:pt x="32" y="42"/>
                </a:cubicBezTo>
                <a:cubicBezTo>
                  <a:pt x="32" y="46"/>
                  <a:pt x="32" y="46"/>
                  <a:pt x="32" y="46"/>
                </a:cubicBezTo>
                <a:cubicBezTo>
                  <a:pt x="32" y="47"/>
                  <a:pt x="33" y="48"/>
                  <a:pt x="34" y="48"/>
                </a:cubicBezTo>
                <a:close/>
                <a:moveTo>
                  <a:pt x="32" y="114"/>
                </a:moveTo>
                <a:cubicBezTo>
                  <a:pt x="32" y="118"/>
                  <a:pt x="32" y="118"/>
                  <a:pt x="32" y="118"/>
                </a:cubicBezTo>
                <a:cubicBezTo>
                  <a:pt x="32" y="119"/>
                  <a:pt x="33" y="120"/>
                  <a:pt x="34" y="120"/>
                </a:cubicBezTo>
                <a:cubicBezTo>
                  <a:pt x="134" y="120"/>
                  <a:pt x="134" y="120"/>
                  <a:pt x="134" y="120"/>
                </a:cubicBezTo>
                <a:cubicBezTo>
                  <a:pt x="135" y="120"/>
                  <a:pt x="136" y="119"/>
                  <a:pt x="136" y="118"/>
                </a:cubicBezTo>
                <a:cubicBezTo>
                  <a:pt x="136" y="114"/>
                  <a:pt x="136" y="114"/>
                  <a:pt x="136" y="114"/>
                </a:cubicBezTo>
                <a:cubicBezTo>
                  <a:pt x="136" y="113"/>
                  <a:pt x="135" y="112"/>
                  <a:pt x="134" y="112"/>
                </a:cubicBezTo>
                <a:cubicBezTo>
                  <a:pt x="34" y="112"/>
                  <a:pt x="34" y="112"/>
                  <a:pt x="34" y="112"/>
                </a:cubicBezTo>
                <a:cubicBezTo>
                  <a:pt x="33" y="112"/>
                  <a:pt x="32" y="113"/>
                  <a:pt x="32" y="114"/>
                </a:cubicBezTo>
                <a:close/>
                <a:moveTo>
                  <a:pt x="168" y="51"/>
                </a:moveTo>
                <a:cubicBezTo>
                  <a:pt x="168" y="44"/>
                  <a:pt x="168" y="44"/>
                  <a:pt x="168" y="44"/>
                </a:cubicBezTo>
                <a:cubicBezTo>
                  <a:pt x="164" y="40"/>
                  <a:pt x="164" y="40"/>
                  <a:pt x="164" y="40"/>
                </a:cubicBezTo>
                <a:cubicBezTo>
                  <a:pt x="164" y="39"/>
                  <a:pt x="164" y="38"/>
                  <a:pt x="163" y="38"/>
                </a:cubicBezTo>
                <a:cubicBezTo>
                  <a:pt x="127" y="1"/>
                  <a:pt x="127" y="1"/>
                  <a:pt x="127" y="1"/>
                </a:cubicBezTo>
                <a:cubicBezTo>
                  <a:pt x="126" y="0"/>
                  <a:pt x="125" y="0"/>
                  <a:pt x="124" y="0"/>
                </a:cubicBezTo>
                <a:cubicBezTo>
                  <a:pt x="124" y="0"/>
                  <a:pt x="124" y="0"/>
                  <a:pt x="124" y="0"/>
                </a:cubicBezTo>
                <a:cubicBezTo>
                  <a:pt x="16" y="0"/>
                  <a:pt x="16" y="0"/>
                  <a:pt x="16" y="0"/>
                </a:cubicBezTo>
                <a:cubicBezTo>
                  <a:pt x="7" y="0"/>
                  <a:pt x="0" y="7"/>
                  <a:pt x="0" y="16"/>
                </a:cubicBezTo>
                <a:cubicBezTo>
                  <a:pt x="0" y="168"/>
                  <a:pt x="0" y="168"/>
                  <a:pt x="0" y="168"/>
                </a:cubicBezTo>
                <a:cubicBezTo>
                  <a:pt x="0" y="177"/>
                  <a:pt x="7" y="184"/>
                  <a:pt x="16" y="184"/>
                </a:cubicBezTo>
                <a:cubicBezTo>
                  <a:pt x="152" y="184"/>
                  <a:pt x="152" y="184"/>
                  <a:pt x="152" y="184"/>
                </a:cubicBezTo>
                <a:cubicBezTo>
                  <a:pt x="161" y="184"/>
                  <a:pt x="168" y="177"/>
                  <a:pt x="168" y="168"/>
                </a:cubicBezTo>
                <a:cubicBezTo>
                  <a:pt x="168" y="52"/>
                  <a:pt x="168" y="52"/>
                  <a:pt x="168" y="52"/>
                </a:cubicBezTo>
                <a:cubicBezTo>
                  <a:pt x="168" y="52"/>
                  <a:pt x="168" y="52"/>
                  <a:pt x="168" y="52"/>
                </a:cubicBezTo>
                <a:lnTo>
                  <a:pt x="168" y="51"/>
                </a:lnTo>
                <a:close/>
                <a:moveTo>
                  <a:pt x="124" y="9"/>
                </a:moveTo>
                <a:cubicBezTo>
                  <a:pt x="158" y="43"/>
                  <a:pt x="158" y="43"/>
                  <a:pt x="158" y="43"/>
                </a:cubicBezTo>
                <a:cubicBezTo>
                  <a:pt x="158" y="44"/>
                  <a:pt x="158" y="44"/>
                  <a:pt x="159" y="44"/>
                </a:cubicBezTo>
                <a:cubicBezTo>
                  <a:pt x="132" y="44"/>
                  <a:pt x="132" y="44"/>
                  <a:pt x="132" y="44"/>
                </a:cubicBezTo>
                <a:cubicBezTo>
                  <a:pt x="128" y="44"/>
                  <a:pt x="124" y="40"/>
                  <a:pt x="124" y="36"/>
                </a:cubicBezTo>
                <a:lnTo>
                  <a:pt x="124" y="9"/>
                </a:lnTo>
                <a:close/>
                <a:moveTo>
                  <a:pt x="160" y="168"/>
                </a:moveTo>
                <a:cubicBezTo>
                  <a:pt x="160" y="172"/>
                  <a:pt x="156" y="176"/>
                  <a:pt x="152" y="176"/>
                </a:cubicBezTo>
                <a:cubicBezTo>
                  <a:pt x="16" y="176"/>
                  <a:pt x="16" y="176"/>
                  <a:pt x="16" y="176"/>
                </a:cubicBezTo>
                <a:cubicBezTo>
                  <a:pt x="12" y="176"/>
                  <a:pt x="8" y="172"/>
                  <a:pt x="8" y="168"/>
                </a:cubicBezTo>
                <a:cubicBezTo>
                  <a:pt x="8" y="16"/>
                  <a:pt x="8" y="16"/>
                  <a:pt x="8" y="16"/>
                </a:cubicBezTo>
                <a:cubicBezTo>
                  <a:pt x="8" y="12"/>
                  <a:pt x="12" y="8"/>
                  <a:pt x="16" y="8"/>
                </a:cubicBezTo>
                <a:cubicBezTo>
                  <a:pt x="123" y="8"/>
                  <a:pt x="123" y="8"/>
                  <a:pt x="123" y="8"/>
                </a:cubicBezTo>
                <a:cubicBezTo>
                  <a:pt x="123" y="8"/>
                  <a:pt x="123" y="8"/>
                  <a:pt x="123" y="8"/>
                </a:cubicBezTo>
                <a:cubicBezTo>
                  <a:pt x="116" y="8"/>
                  <a:pt x="116" y="8"/>
                  <a:pt x="116" y="8"/>
                </a:cubicBezTo>
                <a:cubicBezTo>
                  <a:pt x="116" y="36"/>
                  <a:pt x="116" y="36"/>
                  <a:pt x="116" y="36"/>
                </a:cubicBezTo>
                <a:cubicBezTo>
                  <a:pt x="116" y="45"/>
                  <a:pt x="123" y="52"/>
                  <a:pt x="132" y="52"/>
                </a:cubicBezTo>
                <a:cubicBezTo>
                  <a:pt x="160" y="52"/>
                  <a:pt x="160" y="52"/>
                  <a:pt x="160" y="52"/>
                </a:cubicBezTo>
                <a:lnTo>
                  <a:pt x="160" y="168"/>
                </a:lnTo>
                <a:close/>
                <a:moveTo>
                  <a:pt x="160" y="44"/>
                </a:moveTo>
                <a:cubicBezTo>
                  <a:pt x="159" y="44"/>
                  <a:pt x="159" y="44"/>
                  <a:pt x="159" y="44"/>
                </a:cubicBezTo>
                <a:cubicBezTo>
                  <a:pt x="159" y="44"/>
                  <a:pt x="160" y="44"/>
                  <a:pt x="160" y="44"/>
                </a:cubicBezTo>
                <a:close/>
                <a:moveTo>
                  <a:pt x="134" y="136"/>
                </a:moveTo>
                <a:cubicBezTo>
                  <a:pt x="34" y="136"/>
                  <a:pt x="34" y="136"/>
                  <a:pt x="34" y="136"/>
                </a:cubicBezTo>
                <a:cubicBezTo>
                  <a:pt x="33" y="136"/>
                  <a:pt x="32" y="137"/>
                  <a:pt x="32" y="138"/>
                </a:cubicBezTo>
                <a:cubicBezTo>
                  <a:pt x="32" y="142"/>
                  <a:pt x="32" y="142"/>
                  <a:pt x="32" y="142"/>
                </a:cubicBezTo>
                <a:cubicBezTo>
                  <a:pt x="32" y="143"/>
                  <a:pt x="33" y="144"/>
                  <a:pt x="34" y="144"/>
                </a:cubicBezTo>
                <a:cubicBezTo>
                  <a:pt x="134" y="144"/>
                  <a:pt x="134" y="144"/>
                  <a:pt x="134" y="144"/>
                </a:cubicBezTo>
                <a:cubicBezTo>
                  <a:pt x="135" y="144"/>
                  <a:pt x="136" y="143"/>
                  <a:pt x="136" y="142"/>
                </a:cubicBezTo>
                <a:cubicBezTo>
                  <a:pt x="136" y="138"/>
                  <a:pt x="136" y="138"/>
                  <a:pt x="136" y="138"/>
                </a:cubicBezTo>
                <a:cubicBezTo>
                  <a:pt x="136" y="137"/>
                  <a:pt x="135" y="136"/>
                  <a:pt x="134" y="136"/>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10" name="组合 9"/>
          <p:cNvGrpSpPr/>
          <p:nvPr/>
        </p:nvGrpSpPr>
        <p:grpSpPr>
          <a:xfrm>
            <a:off x="5516245" y="5233670"/>
            <a:ext cx="327025" cy="328295"/>
            <a:chOff x="17353" y="5881"/>
            <a:chExt cx="1135" cy="1138"/>
          </a:xfrm>
          <a:solidFill>
            <a:schemeClr val="bg1"/>
          </a:solidFill>
        </p:grpSpPr>
        <p:sp>
          <p:nvSpPr>
            <p:cNvPr id="139" name="Freeform 177"/>
            <p:cNvSpPr/>
            <p:nvPr/>
          </p:nvSpPr>
          <p:spPr bwMode="auto">
            <a:xfrm>
              <a:off x="17353" y="5881"/>
              <a:ext cx="898" cy="1138"/>
            </a:xfrm>
            <a:custGeom>
              <a:avLst/>
              <a:gdLst>
                <a:gd name="T0" fmla="*/ 148 w 152"/>
                <a:gd name="T1" fmla="*/ 192 h 192"/>
                <a:gd name="T2" fmla="*/ 4 w 152"/>
                <a:gd name="T3" fmla="*/ 192 h 192"/>
                <a:gd name="T4" fmla="*/ 0 w 152"/>
                <a:gd name="T5" fmla="*/ 188 h 192"/>
                <a:gd name="T6" fmla="*/ 0 w 152"/>
                <a:gd name="T7" fmla="*/ 4 h 192"/>
                <a:gd name="T8" fmla="*/ 4 w 152"/>
                <a:gd name="T9" fmla="*/ 0 h 192"/>
                <a:gd name="T10" fmla="*/ 148 w 152"/>
                <a:gd name="T11" fmla="*/ 0 h 192"/>
                <a:gd name="T12" fmla="*/ 152 w 152"/>
                <a:gd name="T13" fmla="*/ 4 h 192"/>
                <a:gd name="T14" fmla="*/ 152 w 152"/>
                <a:gd name="T15" fmla="*/ 80 h 192"/>
                <a:gd name="T16" fmla="*/ 148 w 152"/>
                <a:gd name="T17" fmla="*/ 84 h 192"/>
                <a:gd name="T18" fmla="*/ 144 w 152"/>
                <a:gd name="T19" fmla="*/ 80 h 192"/>
                <a:gd name="T20" fmla="*/ 144 w 152"/>
                <a:gd name="T21" fmla="*/ 8 h 192"/>
                <a:gd name="T22" fmla="*/ 8 w 152"/>
                <a:gd name="T23" fmla="*/ 8 h 192"/>
                <a:gd name="T24" fmla="*/ 8 w 152"/>
                <a:gd name="T25" fmla="*/ 184 h 192"/>
                <a:gd name="T26" fmla="*/ 144 w 152"/>
                <a:gd name="T27" fmla="*/ 184 h 192"/>
                <a:gd name="T28" fmla="*/ 144 w 152"/>
                <a:gd name="T29" fmla="*/ 164 h 192"/>
                <a:gd name="T30" fmla="*/ 148 w 152"/>
                <a:gd name="T31" fmla="*/ 160 h 192"/>
                <a:gd name="T32" fmla="*/ 152 w 152"/>
                <a:gd name="T33" fmla="*/ 164 h 192"/>
                <a:gd name="T34" fmla="*/ 152 w 152"/>
                <a:gd name="T35" fmla="*/ 188 h 192"/>
                <a:gd name="T36" fmla="*/ 148 w 152"/>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2" h="192">
                  <a:moveTo>
                    <a:pt x="148" y="192"/>
                  </a:moveTo>
                  <a:cubicBezTo>
                    <a:pt x="4" y="192"/>
                    <a:pt x="4" y="192"/>
                    <a:pt x="4" y="192"/>
                  </a:cubicBezTo>
                  <a:cubicBezTo>
                    <a:pt x="2" y="192"/>
                    <a:pt x="0" y="190"/>
                    <a:pt x="0" y="188"/>
                  </a:cubicBezTo>
                  <a:cubicBezTo>
                    <a:pt x="0" y="4"/>
                    <a:pt x="0" y="4"/>
                    <a:pt x="0" y="4"/>
                  </a:cubicBezTo>
                  <a:cubicBezTo>
                    <a:pt x="0" y="2"/>
                    <a:pt x="2" y="0"/>
                    <a:pt x="4" y="0"/>
                  </a:cubicBezTo>
                  <a:cubicBezTo>
                    <a:pt x="148" y="0"/>
                    <a:pt x="148" y="0"/>
                    <a:pt x="148" y="0"/>
                  </a:cubicBezTo>
                  <a:cubicBezTo>
                    <a:pt x="150" y="0"/>
                    <a:pt x="152" y="2"/>
                    <a:pt x="152" y="4"/>
                  </a:cubicBezTo>
                  <a:cubicBezTo>
                    <a:pt x="152" y="80"/>
                    <a:pt x="152" y="80"/>
                    <a:pt x="152" y="80"/>
                  </a:cubicBezTo>
                  <a:cubicBezTo>
                    <a:pt x="152" y="82"/>
                    <a:pt x="150" y="84"/>
                    <a:pt x="148" y="84"/>
                  </a:cubicBezTo>
                  <a:cubicBezTo>
                    <a:pt x="146" y="84"/>
                    <a:pt x="144" y="82"/>
                    <a:pt x="144" y="80"/>
                  </a:cubicBezTo>
                  <a:cubicBezTo>
                    <a:pt x="144" y="8"/>
                    <a:pt x="144" y="8"/>
                    <a:pt x="144" y="8"/>
                  </a:cubicBezTo>
                  <a:cubicBezTo>
                    <a:pt x="8" y="8"/>
                    <a:pt x="8" y="8"/>
                    <a:pt x="8" y="8"/>
                  </a:cubicBezTo>
                  <a:cubicBezTo>
                    <a:pt x="8" y="184"/>
                    <a:pt x="8" y="184"/>
                    <a:pt x="8" y="184"/>
                  </a:cubicBezTo>
                  <a:cubicBezTo>
                    <a:pt x="144" y="184"/>
                    <a:pt x="144" y="184"/>
                    <a:pt x="144" y="184"/>
                  </a:cubicBezTo>
                  <a:cubicBezTo>
                    <a:pt x="144" y="164"/>
                    <a:pt x="144" y="164"/>
                    <a:pt x="144" y="164"/>
                  </a:cubicBezTo>
                  <a:cubicBezTo>
                    <a:pt x="144" y="162"/>
                    <a:pt x="146" y="160"/>
                    <a:pt x="148" y="160"/>
                  </a:cubicBezTo>
                  <a:cubicBezTo>
                    <a:pt x="150" y="160"/>
                    <a:pt x="152" y="162"/>
                    <a:pt x="152" y="164"/>
                  </a:cubicBezTo>
                  <a:cubicBezTo>
                    <a:pt x="152" y="188"/>
                    <a:pt x="152" y="188"/>
                    <a:pt x="152" y="188"/>
                  </a:cubicBezTo>
                  <a:cubicBezTo>
                    <a:pt x="152" y="190"/>
                    <a:pt x="150" y="192"/>
                    <a:pt x="148"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0" name="Freeform 178"/>
            <p:cNvSpPr/>
            <p:nvPr/>
          </p:nvSpPr>
          <p:spPr bwMode="auto">
            <a:xfrm>
              <a:off x="17448" y="5976"/>
              <a:ext cx="710" cy="758"/>
            </a:xfrm>
            <a:custGeom>
              <a:avLst/>
              <a:gdLst>
                <a:gd name="T0" fmla="*/ 76 w 120"/>
                <a:gd name="T1" fmla="*/ 128 h 128"/>
                <a:gd name="T2" fmla="*/ 4 w 120"/>
                <a:gd name="T3" fmla="*/ 128 h 128"/>
                <a:gd name="T4" fmla="*/ 0 w 120"/>
                <a:gd name="T5" fmla="*/ 124 h 128"/>
                <a:gd name="T6" fmla="*/ 0 w 120"/>
                <a:gd name="T7" fmla="*/ 4 h 128"/>
                <a:gd name="T8" fmla="*/ 4 w 120"/>
                <a:gd name="T9" fmla="*/ 0 h 128"/>
                <a:gd name="T10" fmla="*/ 116 w 120"/>
                <a:gd name="T11" fmla="*/ 0 h 128"/>
                <a:gd name="T12" fmla="*/ 120 w 120"/>
                <a:gd name="T13" fmla="*/ 4 h 128"/>
                <a:gd name="T14" fmla="*/ 120 w 120"/>
                <a:gd name="T15" fmla="*/ 72 h 128"/>
                <a:gd name="T16" fmla="*/ 116 w 120"/>
                <a:gd name="T17" fmla="*/ 76 h 128"/>
                <a:gd name="T18" fmla="*/ 112 w 120"/>
                <a:gd name="T19" fmla="*/ 72 h 128"/>
                <a:gd name="T20" fmla="*/ 112 w 120"/>
                <a:gd name="T21" fmla="*/ 8 h 128"/>
                <a:gd name="T22" fmla="*/ 8 w 120"/>
                <a:gd name="T23" fmla="*/ 8 h 128"/>
                <a:gd name="T24" fmla="*/ 8 w 120"/>
                <a:gd name="T25" fmla="*/ 120 h 128"/>
                <a:gd name="T26" fmla="*/ 76 w 120"/>
                <a:gd name="T27" fmla="*/ 120 h 128"/>
                <a:gd name="T28" fmla="*/ 80 w 120"/>
                <a:gd name="T29" fmla="*/ 124 h 128"/>
                <a:gd name="T30" fmla="*/ 76 w 120"/>
                <a:gd name="T3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128">
                  <a:moveTo>
                    <a:pt x="76" y="128"/>
                  </a:moveTo>
                  <a:cubicBezTo>
                    <a:pt x="4" y="128"/>
                    <a:pt x="4" y="128"/>
                    <a:pt x="4" y="128"/>
                  </a:cubicBezTo>
                  <a:cubicBezTo>
                    <a:pt x="2" y="128"/>
                    <a:pt x="0" y="126"/>
                    <a:pt x="0" y="124"/>
                  </a:cubicBezTo>
                  <a:cubicBezTo>
                    <a:pt x="0" y="4"/>
                    <a:pt x="0" y="4"/>
                    <a:pt x="0" y="4"/>
                  </a:cubicBezTo>
                  <a:cubicBezTo>
                    <a:pt x="0" y="2"/>
                    <a:pt x="2" y="0"/>
                    <a:pt x="4" y="0"/>
                  </a:cubicBezTo>
                  <a:cubicBezTo>
                    <a:pt x="116" y="0"/>
                    <a:pt x="116" y="0"/>
                    <a:pt x="116" y="0"/>
                  </a:cubicBezTo>
                  <a:cubicBezTo>
                    <a:pt x="118" y="0"/>
                    <a:pt x="120" y="2"/>
                    <a:pt x="120" y="4"/>
                  </a:cubicBezTo>
                  <a:cubicBezTo>
                    <a:pt x="120" y="72"/>
                    <a:pt x="120" y="72"/>
                    <a:pt x="120" y="72"/>
                  </a:cubicBezTo>
                  <a:cubicBezTo>
                    <a:pt x="120" y="74"/>
                    <a:pt x="118" y="76"/>
                    <a:pt x="116" y="76"/>
                  </a:cubicBezTo>
                  <a:cubicBezTo>
                    <a:pt x="114" y="76"/>
                    <a:pt x="112" y="74"/>
                    <a:pt x="112" y="72"/>
                  </a:cubicBezTo>
                  <a:cubicBezTo>
                    <a:pt x="112" y="8"/>
                    <a:pt x="112" y="8"/>
                    <a:pt x="112" y="8"/>
                  </a:cubicBezTo>
                  <a:cubicBezTo>
                    <a:pt x="8" y="8"/>
                    <a:pt x="8" y="8"/>
                    <a:pt x="8" y="8"/>
                  </a:cubicBezTo>
                  <a:cubicBezTo>
                    <a:pt x="8" y="120"/>
                    <a:pt x="8" y="120"/>
                    <a:pt x="8" y="120"/>
                  </a:cubicBezTo>
                  <a:cubicBezTo>
                    <a:pt x="76" y="120"/>
                    <a:pt x="76" y="120"/>
                    <a:pt x="76" y="120"/>
                  </a:cubicBezTo>
                  <a:cubicBezTo>
                    <a:pt x="78" y="120"/>
                    <a:pt x="80" y="122"/>
                    <a:pt x="80" y="124"/>
                  </a:cubicBezTo>
                  <a:cubicBezTo>
                    <a:pt x="80" y="126"/>
                    <a:pt x="78" y="128"/>
                    <a:pt x="76" y="1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1" name="Freeform 179"/>
            <p:cNvSpPr>
              <a:spLocks noEditPoints="1"/>
            </p:cNvSpPr>
            <p:nvPr/>
          </p:nvSpPr>
          <p:spPr bwMode="auto">
            <a:xfrm>
              <a:off x="17731" y="6781"/>
              <a:ext cx="143" cy="143"/>
            </a:xfrm>
            <a:custGeom>
              <a:avLst/>
              <a:gdLst>
                <a:gd name="T0" fmla="*/ 12 w 24"/>
                <a:gd name="T1" fmla="*/ 24 h 24"/>
                <a:gd name="T2" fmla="*/ 0 w 24"/>
                <a:gd name="T3" fmla="*/ 12 h 24"/>
                <a:gd name="T4" fmla="*/ 12 w 24"/>
                <a:gd name="T5" fmla="*/ 0 h 24"/>
                <a:gd name="T6" fmla="*/ 24 w 24"/>
                <a:gd name="T7" fmla="*/ 12 h 24"/>
                <a:gd name="T8" fmla="*/ 12 w 24"/>
                <a:gd name="T9" fmla="*/ 24 h 24"/>
                <a:gd name="T10" fmla="*/ 12 w 24"/>
                <a:gd name="T11" fmla="*/ 8 h 24"/>
                <a:gd name="T12" fmla="*/ 8 w 24"/>
                <a:gd name="T13" fmla="*/ 12 h 24"/>
                <a:gd name="T14" fmla="*/ 12 w 24"/>
                <a:gd name="T15" fmla="*/ 16 h 24"/>
                <a:gd name="T16" fmla="*/ 16 w 24"/>
                <a:gd name="T17" fmla="*/ 12 h 24"/>
                <a:gd name="T18" fmla="*/ 12 w 24"/>
                <a:gd name="T1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5" y="24"/>
                    <a:pt x="0" y="19"/>
                    <a:pt x="0" y="12"/>
                  </a:cubicBezTo>
                  <a:cubicBezTo>
                    <a:pt x="0" y="5"/>
                    <a:pt x="5" y="0"/>
                    <a:pt x="12" y="0"/>
                  </a:cubicBezTo>
                  <a:cubicBezTo>
                    <a:pt x="19" y="0"/>
                    <a:pt x="24" y="5"/>
                    <a:pt x="24" y="12"/>
                  </a:cubicBezTo>
                  <a:cubicBezTo>
                    <a:pt x="24" y="19"/>
                    <a:pt x="19" y="24"/>
                    <a:pt x="12" y="24"/>
                  </a:cubicBezTo>
                  <a:close/>
                  <a:moveTo>
                    <a:pt x="12" y="8"/>
                  </a:moveTo>
                  <a:cubicBezTo>
                    <a:pt x="10" y="8"/>
                    <a:pt x="8" y="10"/>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2" name="Freeform 180"/>
            <p:cNvSpPr>
              <a:spLocks noEditPoints="1"/>
            </p:cNvSpPr>
            <p:nvPr/>
          </p:nvSpPr>
          <p:spPr bwMode="auto">
            <a:xfrm>
              <a:off x="17786" y="6314"/>
              <a:ext cx="703" cy="563"/>
            </a:xfrm>
            <a:custGeom>
              <a:avLst/>
              <a:gdLst>
                <a:gd name="T0" fmla="*/ 5 w 119"/>
                <a:gd name="T1" fmla="*/ 5 h 95"/>
                <a:gd name="T2" fmla="*/ 112 w 119"/>
                <a:gd name="T3" fmla="*/ 27 h 95"/>
                <a:gd name="T4" fmla="*/ 24 w 119"/>
                <a:gd name="T5" fmla="*/ 67 h 95"/>
                <a:gd name="T6" fmla="*/ 83 w 119"/>
                <a:gd name="T7" fmla="*/ 11 h 95"/>
                <a:gd name="T8" fmla="*/ 62 w 119"/>
                <a:gd name="T9" fmla="*/ 23 h 95"/>
                <a:gd name="T10" fmla="*/ 63 w 119"/>
                <a:gd name="T11" fmla="*/ 24 h 95"/>
                <a:gd name="T12" fmla="*/ 63 w 119"/>
                <a:gd name="T13" fmla="*/ 24 h 95"/>
                <a:gd name="T14" fmla="*/ 63 w 119"/>
                <a:gd name="T15" fmla="*/ 25 h 95"/>
                <a:gd name="T16" fmla="*/ 63 w 119"/>
                <a:gd name="T17" fmla="*/ 25 h 95"/>
                <a:gd name="T18" fmla="*/ 63 w 119"/>
                <a:gd name="T19" fmla="*/ 25 h 95"/>
                <a:gd name="T20" fmla="*/ 63 w 119"/>
                <a:gd name="T21" fmla="*/ 25 h 95"/>
                <a:gd name="T22" fmla="*/ 63 w 119"/>
                <a:gd name="T23" fmla="*/ 25 h 95"/>
                <a:gd name="T24" fmla="*/ 63 w 119"/>
                <a:gd name="T25" fmla="*/ 25 h 95"/>
                <a:gd name="T26" fmla="*/ 63 w 119"/>
                <a:gd name="T27" fmla="*/ 25 h 95"/>
                <a:gd name="T28" fmla="*/ 63 w 119"/>
                <a:gd name="T29" fmla="*/ 25 h 95"/>
                <a:gd name="T30" fmla="*/ 63 w 119"/>
                <a:gd name="T31" fmla="*/ 25 h 95"/>
                <a:gd name="T32" fmla="*/ 63 w 119"/>
                <a:gd name="T33" fmla="*/ 25 h 95"/>
                <a:gd name="T34" fmla="*/ 63 w 119"/>
                <a:gd name="T35" fmla="*/ 25 h 95"/>
                <a:gd name="T36" fmla="*/ 63 w 119"/>
                <a:gd name="T37" fmla="*/ 25 h 95"/>
                <a:gd name="T38" fmla="*/ 63 w 119"/>
                <a:gd name="T39" fmla="*/ 25 h 95"/>
                <a:gd name="T40" fmla="*/ 63 w 119"/>
                <a:gd name="T41" fmla="*/ 29 h 95"/>
                <a:gd name="T42" fmla="*/ 62 w 119"/>
                <a:gd name="T43" fmla="*/ 27 h 95"/>
                <a:gd name="T44" fmla="*/ 62 w 119"/>
                <a:gd name="T45" fmla="*/ 29 h 95"/>
                <a:gd name="T46" fmla="*/ 58 w 119"/>
                <a:gd name="T47" fmla="*/ 31 h 95"/>
                <a:gd name="T48" fmla="*/ 58 w 119"/>
                <a:gd name="T49" fmla="*/ 31 h 95"/>
                <a:gd name="T50" fmla="*/ 58 w 119"/>
                <a:gd name="T51" fmla="*/ 31 h 95"/>
                <a:gd name="T52" fmla="*/ 58 w 119"/>
                <a:gd name="T53" fmla="*/ 31 h 95"/>
                <a:gd name="T54" fmla="*/ 58 w 119"/>
                <a:gd name="T55" fmla="*/ 31 h 95"/>
                <a:gd name="T56" fmla="*/ 58 w 119"/>
                <a:gd name="T57" fmla="*/ 31 h 95"/>
                <a:gd name="T58" fmla="*/ 58 w 119"/>
                <a:gd name="T59" fmla="*/ 31 h 95"/>
                <a:gd name="T60" fmla="*/ 57 w 119"/>
                <a:gd name="T61" fmla="*/ 31 h 95"/>
                <a:gd name="T62" fmla="*/ 57 w 119"/>
                <a:gd name="T63" fmla="*/ 31 h 95"/>
                <a:gd name="T64" fmla="*/ 47 w 119"/>
                <a:gd name="T65" fmla="*/ 25 h 95"/>
                <a:gd name="T66" fmla="*/ 47 w 119"/>
                <a:gd name="T67" fmla="*/ 31 h 95"/>
                <a:gd name="T68" fmla="*/ 47 w 119"/>
                <a:gd name="T69" fmla="*/ 31 h 95"/>
                <a:gd name="T70" fmla="*/ 47 w 119"/>
                <a:gd name="T71" fmla="*/ 31 h 95"/>
                <a:gd name="T72" fmla="*/ 47 w 119"/>
                <a:gd name="T73" fmla="*/ 31 h 95"/>
                <a:gd name="T74" fmla="*/ 47 w 119"/>
                <a:gd name="T75" fmla="*/ 31 h 95"/>
                <a:gd name="T76" fmla="*/ 47 w 119"/>
                <a:gd name="T77" fmla="*/ 31 h 95"/>
                <a:gd name="T78" fmla="*/ 47 w 119"/>
                <a:gd name="T79" fmla="*/ 31 h 95"/>
                <a:gd name="T80" fmla="*/ 47 w 119"/>
                <a:gd name="T81" fmla="*/ 31 h 95"/>
                <a:gd name="T82" fmla="*/ 47 w 119"/>
                <a:gd name="T83" fmla="*/ 32 h 95"/>
                <a:gd name="T84" fmla="*/ 47 w 119"/>
                <a:gd name="T85" fmla="*/ 32 h 95"/>
                <a:gd name="T86" fmla="*/ 47 w 119"/>
                <a:gd name="T87" fmla="*/ 32 h 95"/>
                <a:gd name="T88" fmla="*/ 47 w 119"/>
                <a:gd name="T89" fmla="*/ 32 h 95"/>
                <a:gd name="T90" fmla="*/ 47 w 119"/>
                <a:gd name="T91" fmla="*/ 32 h 95"/>
                <a:gd name="T92" fmla="*/ 47 w 119"/>
                <a:gd name="T93" fmla="*/ 32 h 95"/>
                <a:gd name="T94" fmla="*/ 47 w 119"/>
                <a:gd name="T95" fmla="*/ 32 h 95"/>
                <a:gd name="T96" fmla="*/ 47 w 119"/>
                <a:gd name="T97" fmla="*/ 32 h 95"/>
                <a:gd name="T98" fmla="*/ 47 w 119"/>
                <a:gd name="T99" fmla="*/ 32 h 95"/>
                <a:gd name="T100" fmla="*/ 47 w 119"/>
                <a:gd name="T101" fmla="*/ 32 h 95"/>
                <a:gd name="T102" fmla="*/ 45 w 119"/>
                <a:gd name="T103" fmla="*/ 39 h 95"/>
                <a:gd name="T104" fmla="*/ 47 w 119"/>
                <a:gd name="T105" fmla="*/ 38 h 95"/>
                <a:gd name="T106" fmla="*/ 44 w 119"/>
                <a:gd name="T107" fmla="*/ 39 h 95"/>
                <a:gd name="T108" fmla="*/ 44 w 119"/>
                <a:gd name="T109" fmla="*/ 39 h 95"/>
                <a:gd name="T110" fmla="*/ 43 w 119"/>
                <a:gd name="T111" fmla="*/ 39 h 95"/>
                <a:gd name="T112" fmla="*/ 43 w 119"/>
                <a:gd name="T113" fmla="*/ 39 h 95"/>
                <a:gd name="T114" fmla="*/ 51 w 119"/>
                <a:gd name="T115" fmla="*/ 6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 h="95">
                  <a:moveTo>
                    <a:pt x="83" y="95"/>
                  </a:moveTo>
                  <a:cubicBezTo>
                    <a:pt x="72" y="95"/>
                    <a:pt x="58" y="89"/>
                    <a:pt x="45" y="85"/>
                  </a:cubicBezTo>
                  <a:cubicBezTo>
                    <a:pt x="38" y="82"/>
                    <a:pt x="31" y="80"/>
                    <a:pt x="27" y="79"/>
                  </a:cubicBezTo>
                  <a:cubicBezTo>
                    <a:pt x="20" y="78"/>
                    <a:pt x="16" y="73"/>
                    <a:pt x="16" y="67"/>
                  </a:cubicBezTo>
                  <a:cubicBezTo>
                    <a:pt x="16" y="64"/>
                    <a:pt x="17" y="60"/>
                    <a:pt x="20" y="58"/>
                  </a:cubicBezTo>
                  <a:cubicBezTo>
                    <a:pt x="22" y="56"/>
                    <a:pt x="25" y="54"/>
                    <a:pt x="28" y="54"/>
                  </a:cubicBezTo>
                  <a:cubicBezTo>
                    <a:pt x="37" y="55"/>
                    <a:pt x="37" y="55"/>
                    <a:pt x="37" y="55"/>
                  </a:cubicBezTo>
                  <a:cubicBezTo>
                    <a:pt x="5" y="23"/>
                    <a:pt x="5" y="23"/>
                    <a:pt x="5" y="23"/>
                  </a:cubicBezTo>
                  <a:cubicBezTo>
                    <a:pt x="0" y="18"/>
                    <a:pt x="0" y="10"/>
                    <a:pt x="5" y="5"/>
                  </a:cubicBezTo>
                  <a:cubicBezTo>
                    <a:pt x="9" y="1"/>
                    <a:pt x="17" y="1"/>
                    <a:pt x="22" y="6"/>
                  </a:cubicBezTo>
                  <a:cubicBezTo>
                    <a:pt x="38" y="22"/>
                    <a:pt x="38" y="22"/>
                    <a:pt x="38" y="22"/>
                  </a:cubicBezTo>
                  <a:cubicBezTo>
                    <a:pt x="39" y="21"/>
                    <a:pt x="40" y="20"/>
                    <a:pt x="41" y="19"/>
                  </a:cubicBezTo>
                  <a:cubicBezTo>
                    <a:pt x="44" y="16"/>
                    <a:pt x="49" y="15"/>
                    <a:pt x="53" y="16"/>
                  </a:cubicBezTo>
                  <a:cubicBezTo>
                    <a:pt x="54" y="15"/>
                    <a:pt x="55" y="13"/>
                    <a:pt x="56" y="12"/>
                  </a:cubicBezTo>
                  <a:cubicBezTo>
                    <a:pt x="60" y="8"/>
                    <a:pt x="65" y="7"/>
                    <a:pt x="69" y="9"/>
                  </a:cubicBezTo>
                  <a:cubicBezTo>
                    <a:pt x="70" y="7"/>
                    <a:pt x="70" y="6"/>
                    <a:pt x="72" y="5"/>
                  </a:cubicBezTo>
                  <a:cubicBezTo>
                    <a:pt x="76" y="0"/>
                    <a:pt x="84" y="0"/>
                    <a:pt x="89" y="5"/>
                  </a:cubicBezTo>
                  <a:cubicBezTo>
                    <a:pt x="112" y="27"/>
                    <a:pt x="112" y="27"/>
                    <a:pt x="112" y="27"/>
                  </a:cubicBezTo>
                  <a:cubicBezTo>
                    <a:pt x="115" y="31"/>
                    <a:pt x="117" y="34"/>
                    <a:pt x="119" y="37"/>
                  </a:cubicBezTo>
                  <a:cubicBezTo>
                    <a:pt x="119" y="38"/>
                    <a:pt x="119" y="38"/>
                    <a:pt x="119" y="39"/>
                  </a:cubicBezTo>
                  <a:cubicBezTo>
                    <a:pt x="119" y="59"/>
                    <a:pt x="119" y="59"/>
                    <a:pt x="119" y="59"/>
                  </a:cubicBezTo>
                  <a:cubicBezTo>
                    <a:pt x="119" y="68"/>
                    <a:pt x="114" y="73"/>
                    <a:pt x="114" y="74"/>
                  </a:cubicBezTo>
                  <a:cubicBezTo>
                    <a:pt x="114" y="74"/>
                    <a:pt x="105" y="82"/>
                    <a:pt x="97" y="90"/>
                  </a:cubicBezTo>
                  <a:cubicBezTo>
                    <a:pt x="94" y="93"/>
                    <a:pt x="90" y="95"/>
                    <a:pt x="83" y="95"/>
                  </a:cubicBezTo>
                  <a:close/>
                  <a:moveTo>
                    <a:pt x="28" y="62"/>
                  </a:moveTo>
                  <a:cubicBezTo>
                    <a:pt x="27" y="62"/>
                    <a:pt x="26" y="63"/>
                    <a:pt x="25" y="64"/>
                  </a:cubicBezTo>
                  <a:cubicBezTo>
                    <a:pt x="25" y="64"/>
                    <a:pt x="24" y="66"/>
                    <a:pt x="24" y="67"/>
                  </a:cubicBezTo>
                  <a:cubicBezTo>
                    <a:pt x="24" y="68"/>
                    <a:pt x="24" y="70"/>
                    <a:pt x="29" y="71"/>
                  </a:cubicBezTo>
                  <a:cubicBezTo>
                    <a:pt x="34" y="72"/>
                    <a:pt x="40" y="74"/>
                    <a:pt x="48" y="77"/>
                  </a:cubicBezTo>
                  <a:cubicBezTo>
                    <a:pt x="59" y="81"/>
                    <a:pt x="74" y="87"/>
                    <a:pt x="83" y="87"/>
                  </a:cubicBezTo>
                  <a:cubicBezTo>
                    <a:pt x="87" y="87"/>
                    <a:pt x="90" y="86"/>
                    <a:pt x="92" y="84"/>
                  </a:cubicBezTo>
                  <a:cubicBezTo>
                    <a:pt x="100" y="76"/>
                    <a:pt x="108" y="68"/>
                    <a:pt x="108" y="68"/>
                  </a:cubicBezTo>
                  <a:cubicBezTo>
                    <a:pt x="108" y="68"/>
                    <a:pt x="111" y="65"/>
                    <a:pt x="111" y="59"/>
                  </a:cubicBezTo>
                  <a:cubicBezTo>
                    <a:pt x="111" y="40"/>
                    <a:pt x="111" y="40"/>
                    <a:pt x="111" y="40"/>
                  </a:cubicBezTo>
                  <a:cubicBezTo>
                    <a:pt x="110" y="38"/>
                    <a:pt x="108" y="35"/>
                    <a:pt x="106" y="33"/>
                  </a:cubicBezTo>
                  <a:cubicBezTo>
                    <a:pt x="83" y="11"/>
                    <a:pt x="83" y="11"/>
                    <a:pt x="83" y="11"/>
                  </a:cubicBezTo>
                  <a:cubicBezTo>
                    <a:pt x="83" y="10"/>
                    <a:pt x="81" y="9"/>
                    <a:pt x="80" y="9"/>
                  </a:cubicBezTo>
                  <a:cubicBezTo>
                    <a:pt x="79" y="9"/>
                    <a:pt x="78" y="9"/>
                    <a:pt x="77" y="10"/>
                  </a:cubicBezTo>
                  <a:cubicBezTo>
                    <a:pt x="76" y="12"/>
                    <a:pt x="76" y="14"/>
                    <a:pt x="78" y="16"/>
                  </a:cubicBezTo>
                  <a:cubicBezTo>
                    <a:pt x="79" y="18"/>
                    <a:pt x="79" y="20"/>
                    <a:pt x="78" y="22"/>
                  </a:cubicBezTo>
                  <a:cubicBezTo>
                    <a:pt x="76" y="23"/>
                    <a:pt x="74" y="23"/>
                    <a:pt x="72" y="22"/>
                  </a:cubicBezTo>
                  <a:cubicBezTo>
                    <a:pt x="68" y="18"/>
                    <a:pt x="68" y="18"/>
                    <a:pt x="68" y="18"/>
                  </a:cubicBezTo>
                  <a:cubicBezTo>
                    <a:pt x="67" y="17"/>
                    <a:pt x="66" y="16"/>
                    <a:pt x="65" y="16"/>
                  </a:cubicBezTo>
                  <a:cubicBezTo>
                    <a:pt x="64" y="16"/>
                    <a:pt x="63" y="16"/>
                    <a:pt x="62" y="17"/>
                  </a:cubicBezTo>
                  <a:cubicBezTo>
                    <a:pt x="60" y="19"/>
                    <a:pt x="61" y="22"/>
                    <a:pt x="62" y="23"/>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7"/>
                    <a:pt x="63" y="28"/>
                    <a:pt x="62" y="29"/>
                  </a:cubicBezTo>
                  <a:cubicBezTo>
                    <a:pt x="62" y="29"/>
                    <a:pt x="62" y="29"/>
                    <a:pt x="62" y="29"/>
                  </a:cubicBezTo>
                  <a:cubicBezTo>
                    <a:pt x="62" y="29"/>
                    <a:pt x="62" y="29"/>
                    <a:pt x="62" y="29"/>
                  </a:cubicBezTo>
                  <a:cubicBezTo>
                    <a:pt x="62" y="29"/>
                    <a:pt x="63" y="29"/>
                    <a:pt x="63" y="29"/>
                  </a:cubicBezTo>
                  <a:cubicBezTo>
                    <a:pt x="63" y="29"/>
                    <a:pt x="63" y="29"/>
                    <a:pt x="63" y="29"/>
                  </a:cubicBezTo>
                  <a:cubicBezTo>
                    <a:pt x="63" y="29"/>
                    <a:pt x="63" y="29"/>
                    <a:pt x="63" y="29"/>
                  </a:cubicBezTo>
                  <a:cubicBezTo>
                    <a:pt x="63" y="29"/>
                    <a:pt x="63" y="29"/>
                    <a:pt x="63" y="29"/>
                  </a:cubicBezTo>
                  <a:cubicBezTo>
                    <a:pt x="63" y="29"/>
                    <a:pt x="63" y="29"/>
                    <a:pt x="63" y="29"/>
                  </a:cubicBezTo>
                  <a:cubicBezTo>
                    <a:pt x="63" y="29"/>
                    <a:pt x="63" y="29"/>
                    <a:pt x="63" y="29"/>
                  </a:cubicBezTo>
                  <a:cubicBezTo>
                    <a:pt x="63" y="29"/>
                    <a:pt x="63" y="27"/>
                    <a:pt x="63" y="27"/>
                  </a:cubicBezTo>
                  <a:cubicBezTo>
                    <a:pt x="63" y="27"/>
                    <a:pt x="63" y="27"/>
                    <a:pt x="63" y="27"/>
                  </a:cubicBezTo>
                  <a:cubicBezTo>
                    <a:pt x="63" y="27"/>
                    <a:pt x="62" y="28"/>
                    <a:pt x="62" y="28"/>
                  </a:cubicBezTo>
                  <a:cubicBezTo>
                    <a:pt x="62" y="28"/>
                    <a:pt x="62" y="28"/>
                    <a:pt x="62" y="28"/>
                  </a:cubicBezTo>
                  <a:cubicBezTo>
                    <a:pt x="62" y="28"/>
                    <a:pt x="62" y="28"/>
                    <a:pt x="62" y="28"/>
                  </a:cubicBezTo>
                  <a:cubicBezTo>
                    <a:pt x="62" y="28"/>
                    <a:pt x="62" y="27"/>
                    <a:pt x="62" y="27"/>
                  </a:cubicBezTo>
                  <a:cubicBezTo>
                    <a:pt x="62" y="27"/>
                    <a:pt x="62" y="27"/>
                    <a:pt x="62" y="27"/>
                  </a:cubicBezTo>
                  <a:cubicBezTo>
                    <a:pt x="62" y="27"/>
                    <a:pt x="62" y="27"/>
                    <a:pt x="62" y="27"/>
                  </a:cubicBezTo>
                  <a:cubicBezTo>
                    <a:pt x="62" y="27"/>
                    <a:pt x="62" y="27"/>
                    <a:pt x="62" y="27"/>
                  </a:cubicBezTo>
                  <a:cubicBezTo>
                    <a:pt x="62" y="27"/>
                    <a:pt x="62" y="27"/>
                    <a:pt x="62" y="27"/>
                  </a:cubicBezTo>
                  <a:cubicBezTo>
                    <a:pt x="62" y="27"/>
                    <a:pt x="62" y="28"/>
                    <a:pt x="62" y="28"/>
                  </a:cubicBezTo>
                  <a:cubicBezTo>
                    <a:pt x="62" y="28"/>
                    <a:pt x="62" y="28"/>
                    <a:pt x="62" y="28"/>
                  </a:cubicBezTo>
                  <a:cubicBezTo>
                    <a:pt x="62" y="28"/>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1" y="30"/>
                    <a:pt x="59" y="31"/>
                    <a:pt x="58" y="30"/>
                  </a:cubicBezTo>
                  <a:cubicBezTo>
                    <a:pt x="58" y="30"/>
                    <a:pt x="58" y="30"/>
                    <a:pt x="58" y="30"/>
                  </a:cubicBezTo>
                  <a:cubicBezTo>
                    <a:pt x="58" y="30"/>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0"/>
                    <a:pt x="57" y="30"/>
                  </a:cubicBezTo>
                  <a:cubicBezTo>
                    <a:pt x="53" y="25"/>
                    <a:pt x="53" y="25"/>
                    <a:pt x="53" y="25"/>
                  </a:cubicBezTo>
                  <a:cubicBezTo>
                    <a:pt x="52" y="24"/>
                    <a:pt x="50" y="24"/>
                    <a:pt x="49" y="24"/>
                  </a:cubicBezTo>
                  <a:cubicBezTo>
                    <a:pt x="48" y="24"/>
                    <a:pt x="48" y="24"/>
                    <a:pt x="47" y="25"/>
                  </a:cubicBezTo>
                  <a:cubicBezTo>
                    <a:pt x="45" y="26"/>
                    <a:pt x="43" y="29"/>
                    <a:pt x="47" y="31"/>
                  </a:cubicBezTo>
                  <a:cubicBezTo>
                    <a:pt x="47" y="31"/>
                    <a:pt x="47" y="31"/>
                    <a:pt x="47" y="31"/>
                  </a:cubicBezTo>
                  <a:cubicBezTo>
                    <a:pt x="47" y="30"/>
                    <a:pt x="47" y="30"/>
                    <a:pt x="47" y="30"/>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3"/>
                    <a:pt x="48" y="35"/>
                    <a:pt x="46" y="36"/>
                  </a:cubicBezTo>
                  <a:cubicBezTo>
                    <a:pt x="46" y="37"/>
                    <a:pt x="46" y="38"/>
                    <a:pt x="45" y="38"/>
                  </a:cubicBezTo>
                  <a:cubicBezTo>
                    <a:pt x="45" y="38"/>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7" y="39"/>
                    <a:pt x="47" y="39"/>
                  </a:cubicBezTo>
                  <a:cubicBezTo>
                    <a:pt x="47" y="38"/>
                    <a:pt x="47" y="38"/>
                    <a:pt x="47" y="38"/>
                  </a:cubicBezTo>
                  <a:cubicBezTo>
                    <a:pt x="47" y="38"/>
                    <a:pt x="46" y="38"/>
                    <a:pt x="46" y="38"/>
                  </a:cubicBezTo>
                  <a:cubicBezTo>
                    <a:pt x="46" y="38"/>
                    <a:pt x="46" y="38"/>
                    <a:pt x="46" y="38"/>
                  </a:cubicBezTo>
                  <a:cubicBezTo>
                    <a:pt x="46" y="38"/>
                    <a:pt x="45" y="38"/>
                    <a:pt x="44" y="38"/>
                  </a:cubicBezTo>
                  <a:cubicBezTo>
                    <a:pt x="44" y="38"/>
                    <a:pt x="44" y="38"/>
                    <a:pt x="44" y="38"/>
                  </a:cubicBezTo>
                  <a:cubicBezTo>
                    <a:pt x="44" y="38"/>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2" y="39"/>
                    <a:pt x="42" y="38"/>
                    <a:pt x="41" y="37"/>
                  </a:cubicBezTo>
                  <a:cubicBezTo>
                    <a:pt x="41" y="37"/>
                    <a:pt x="41" y="37"/>
                    <a:pt x="41" y="37"/>
                  </a:cubicBezTo>
                  <a:cubicBezTo>
                    <a:pt x="16" y="11"/>
                    <a:pt x="16" y="11"/>
                    <a:pt x="16" y="11"/>
                  </a:cubicBezTo>
                  <a:cubicBezTo>
                    <a:pt x="14" y="10"/>
                    <a:pt x="12" y="9"/>
                    <a:pt x="10" y="11"/>
                  </a:cubicBezTo>
                  <a:cubicBezTo>
                    <a:pt x="8" y="13"/>
                    <a:pt x="9" y="15"/>
                    <a:pt x="11" y="17"/>
                  </a:cubicBezTo>
                  <a:cubicBezTo>
                    <a:pt x="50" y="56"/>
                    <a:pt x="50" y="56"/>
                    <a:pt x="50" y="56"/>
                  </a:cubicBezTo>
                  <a:cubicBezTo>
                    <a:pt x="51" y="57"/>
                    <a:pt x="51" y="59"/>
                    <a:pt x="51" y="61"/>
                  </a:cubicBezTo>
                  <a:cubicBezTo>
                    <a:pt x="50" y="62"/>
                    <a:pt x="48" y="63"/>
                    <a:pt x="47" y="63"/>
                  </a:cubicBezTo>
                  <a:lnTo>
                    <a:pt x="28"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14" name="文本框 13"/>
          <p:cNvSpPr txBox="1"/>
          <p:nvPr/>
        </p:nvSpPr>
        <p:spPr>
          <a:xfrm>
            <a:off x="511810" y="1211229"/>
            <a:ext cx="10835459" cy="15557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70000"/>
              </a:lnSpc>
            </a:pPr>
            <a:r>
              <a:rPr lang="en-US" altLang="zh-CN" sz="1400" kern="0" noProof="0" dirty="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RMSE (Root Mean Squared Error).</a:t>
            </a:r>
          </a:p>
          <a:p>
            <a:pPr>
              <a:lnSpc>
                <a:spcPct val="170000"/>
              </a:lnSpc>
            </a:pPr>
            <a:r>
              <a:rPr lang="en-US" sz="1400" dirty="0"/>
              <a:t>C</a:t>
            </a:r>
            <a:r>
              <a:rPr lang="en-US" sz="1400" dirty="0" smtClean="0"/>
              <a:t>ommonly </a:t>
            </a:r>
            <a:r>
              <a:rPr lang="en-US" sz="1400" dirty="0"/>
              <a:t>used measures for evaluating the quality of predictions. It shows how far predictions fall from measured true values using Euclidean </a:t>
            </a:r>
            <a:r>
              <a:rPr lang="en-US" sz="1400" dirty="0" smtClean="0"/>
              <a:t>distance.</a:t>
            </a:r>
          </a:p>
          <a:p>
            <a:pPr>
              <a:lnSpc>
                <a:spcPct val="170000"/>
              </a:lnSpc>
            </a:pPr>
            <a:r>
              <a:rPr lang="en-US" altLang="zh-CN" sz="1400" kern="0" noProof="0" dirty="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Lower the RMSE value better the model (Near to </a:t>
            </a:r>
            <a:r>
              <a:rPr lang="en-US" altLang="zh-CN" sz="1400" kern="0" noProof="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0).</a:t>
            </a:r>
            <a:endParaRPr lang="en-US" altLang="zh-CN" sz="1400" kern="0" noProof="0" dirty="0" smtClean="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9" name="Picture 8"/>
          <p:cNvPicPr>
            <a:picLocks noChangeAspect="1"/>
          </p:cNvPicPr>
          <p:nvPr/>
        </p:nvPicPr>
        <p:blipFill>
          <a:blip r:embed="rId2"/>
          <a:stretch>
            <a:fillRect/>
          </a:stretch>
        </p:blipFill>
        <p:spPr>
          <a:xfrm>
            <a:off x="1507402" y="2822892"/>
            <a:ext cx="8672312" cy="3581710"/>
          </a:xfrm>
          <a:prstGeom prst="rect">
            <a:avLst/>
          </a:prstGeom>
        </p:spPr>
      </p:pic>
      <p:sp>
        <p:nvSpPr>
          <p:cNvPr id="99" name="Rounded Rectangle 912"/>
          <p:cNvSpPr/>
          <p:nvPr/>
        </p:nvSpPr>
        <p:spPr bwMode="auto">
          <a:xfrm>
            <a:off x="431800" y="332740"/>
            <a:ext cx="11551920" cy="102870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3200" b="1" dirty="0" smtClean="0">
                <a:solidFill>
                  <a:schemeClr val="bg1"/>
                </a:solidFill>
                <a:ea typeface="Calibri" panose="020F0502020204030204" charset="0"/>
                <a:sym typeface="+mn-ea"/>
              </a:rPr>
              <a:t>Collaborative filtering Model Evaluation</a:t>
            </a:r>
            <a:endParaRPr kumimoji="0" lang="en-US" altLang="zh-CN" sz="3200" b="1" i="0" u="none" strike="noStrike" kern="0" cap="none" spc="0" normalizeH="0" baseline="0" noProof="0" dirty="0" smtClean="0">
              <a:ln>
                <a:noFill/>
              </a:ln>
              <a:solidFill>
                <a:schemeClr val="bg1"/>
              </a:solidFill>
              <a:effectLst/>
              <a:uLnTx/>
              <a:uFillTx/>
              <a:latin typeface="Calibri" panose="020F0502020204030204" charset="0"/>
              <a:ea typeface="Calibri" panose="020F0502020204030204" charset="0"/>
              <a:sym typeface="+mn-ea"/>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p:cNvSpPr txBox="1"/>
          <p:nvPr/>
        </p:nvSpPr>
        <p:spPr>
          <a:xfrm>
            <a:off x="2211070" y="469174"/>
            <a:ext cx="7359650" cy="646331"/>
          </a:xfrm>
          <a:prstGeom prst="rect">
            <a:avLst/>
          </a:prstGeom>
          <a:noFill/>
        </p:spPr>
        <p:txBody>
          <a:bodyPr wrap="square" rtlCol="0">
            <a:spAutoFit/>
          </a:bodyPr>
          <a:lstStyle/>
          <a:p>
            <a:r>
              <a:rPr lang="en-US" altLang="zh-CN" sz="3600" dirty="0">
                <a:solidFill>
                  <a:schemeClr val="tx1">
                    <a:lumMod val="65000"/>
                    <a:lumOff val="35000"/>
                  </a:schemeClr>
                </a:solidFill>
                <a:ea typeface="Calibri" panose="020F0502020204030204" charset="0"/>
                <a:sym typeface="+mn-ea"/>
              </a:rPr>
              <a:t>SVD (</a:t>
            </a:r>
            <a:r>
              <a:rPr lang="en-IN" sz="3600" dirty="0"/>
              <a:t>Singular Value Decomposition)</a:t>
            </a:r>
            <a:endParaRPr lang="en-US" altLang="zh-CN" sz="3600" dirty="0">
              <a:solidFill>
                <a:schemeClr val="tx1">
                  <a:lumMod val="65000"/>
                  <a:lumOff val="35000"/>
                </a:schemeClr>
              </a:solidFill>
              <a:latin typeface="Calibri" panose="020F0502020204030204" charset="0"/>
              <a:ea typeface="Calibri" panose="020F0502020204030204" charset="0"/>
              <a:sym typeface="+mn-ea"/>
            </a:endParaRPr>
          </a:p>
        </p:txBody>
      </p:sp>
      <p:sp>
        <p:nvSpPr>
          <p:cNvPr id="8" name="文本框 7"/>
          <p:cNvSpPr txBox="1"/>
          <p:nvPr/>
        </p:nvSpPr>
        <p:spPr>
          <a:xfrm>
            <a:off x="225515" y="1669503"/>
            <a:ext cx="11095627"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fontAlgn="auto">
              <a:lnSpc>
                <a:spcPct val="200000"/>
              </a:lnSpc>
            </a:pPr>
            <a:r>
              <a:rPr lang="en-IN" altLang="zh-CN" sz="1600" noProof="0" dirty="0" smtClean="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SVD Singular Value Decomposition</a:t>
            </a:r>
          </a:p>
          <a:p>
            <a:pPr indent="0" fontAlgn="auto">
              <a:lnSpc>
                <a:spcPct val="200000"/>
              </a:lnSpc>
            </a:pPr>
            <a:r>
              <a:rPr lang="en-US" sz="1600" dirty="0"/>
              <a:t> The goal of SVD is to find the optimal set of factors that best predict the outcome.</a:t>
            </a:r>
            <a:endParaRPr lang="en-US" altLang="zh-CN" sz="1600" kern="0" noProof="0" dirty="0" smtClean="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263" y="2901389"/>
            <a:ext cx="8743405" cy="338076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17"/>
          <p:cNvGrpSpPr/>
          <p:nvPr/>
        </p:nvGrpSpPr>
        <p:grpSpPr>
          <a:xfrm>
            <a:off x="5362575" y="1433195"/>
            <a:ext cx="1597660" cy="1217295"/>
            <a:chOff x="12852" y="4351"/>
            <a:chExt cx="943" cy="766"/>
          </a:xfrm>
        </p:grpSpPr>
        <p:pic>
          <p:nvPicPr>
            <p:cNvPr id="32" name="图片 7" descr="5"/>
            <p:cNvPicPr>
              <a:picLocks noChangeAspect="1"/>
            </p:cNvPicPr>
            <p:nvPr/>
          </p:nvPicPr>
          <p:blipFill>
            <a:blip r:embed="rId2"/>
            <a:stretch>
              <a:fillRect/>
            </a:stretch>
          </p:blipFill>
          <p:spPr>
            <a:xfrm>
              <a:off x="13379" y="4351"/>
              <a:ext cx="417" cy="767"/>
            </a:xfrm>
            <a:prstGeom prst="rect">
              <a:avLst/>
            </a:prstGeom>
          </p:spPr>
        </p:pic>
        <p:pic>
          <p:nvPicPr>
            <p:cNvPr id="33" name="图片 10" descr="10"/>
            <p:cNvPicPr>
              <a:picLocks noChangeAspect="1"/>
            </p:cNvPicPr>
            <p:nvPr/>
          </p:nvPicPr>
          <p:blipFill>
            <a:blip r:embed="rId3"/>
            <a:stretch>
              <a:fillRect/>
            </a:stretch>
          </p:blipFill>
          <p:spPr>
            <a:xfrm>
              <a:off x="12852" y="4365"/>
              <a:ext cx="424" cy="753"/>
            </a:xfrm>
            <a:prstGeom prst="rect">
              <a:avLst/>
            </a:prstGeom>
          </p:spPr>
        </p:pic>
      </p:grpSp>
      <p:sp>
        <p:nvSpPr>
          <p:cNvPr id="35" name="Text Box 34"/>
          <p:cNvSpPr txBox="1"/>
          <p:nvPr/>
        </p:nvSpPr>
        <p:spPr>
          <a:xfrm>
            <a:off x="3316605" y="3568700"/>
            <a:ext cx="6584950" cy="1094105"/>
          </a:xfrm>
          <a:prstGeom prst="rect">
            <a:avLst/>
          </a:prstGeom>
          <a:noFill/>
        </p:spPr>
        <p:txBody>
          <a:bodyPr wrap="square" rtlCol="0">
            <a:noAutofit/>
          </a:bodyPr>
          <a:lstStyle/>
          <a:p>
            <a:r>
              <a:rPr lang="en-US" sz="4000" b="1">
                <a:solidFill>
                  <a:srgbClr val="003366"/>
                </a:solidFill>
                <a:latin typeface="Verdana" panose="020B0604030504040204"/>
                <a:ea typeface="DejaVu Sans"/>
                <a:sym typeface="+mn-ea"/>
              </a:rPr>
              <a:t>Model  Deployment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49250" y="1936115"/>
            <a:ext cx="8457565" cy="4351655"/>
          </a:xfrm>
        </p:spPr>
        <p:txBody>
          <a:bodyPr>
            <a:normAutofit lnSpcReduction="10000"/>
          </a:bodyPr>
          <a:lstStyle/>
          <a:p>
            <a:pPr marL="514350" indent="-514350">
              <a:buAutoNum type="arabicPeriod"/>
            </a:pPr>
            <a:r>
              <a:rPr lang="en-US">
                <a:sym typeface="+mn-ea"/>
              </a:rPr>
              <a:t>Spyder:</a:t>
            </a:r>
            <a:r>
              <a:rPr lang="en-US"/>
              <a:t>Spyder is a free and open-source scientific environment for Python, combining advanced analysis, debugging, editing, and profiling with data exploration.</a:t>
            </a:r>
          </a:p>
          <a:p>
            <a:pPr marL="514350" indent="-514350">
              <a:buAutoNum type="arabicPeriod"/>
            </a:pPr>
            <a:endParaRPr lang="en-US"/>
          </a:p>
          <a:p>
            <a:pPr marL="514350" indent="-514350">
              <a:buAutoNum type="arabicPeriod"/>
            </a:pPr>
            <a:endParaRPr lang="en-US"/>
          </a:p>
          <a:p>
            <a:pPr marL="514350" indent="-514350">
              <a:buAutoNum type="arabicPeriod"/>
            </a:pPr>
            <a:r>
              <a:rPr lang="en-US"/>
              <a:t>Streamlit: It is an open-source Python library that makes it easy to create and share custom web apps for machine learning and data science. By using Streamlit you can quickly build and deploy powerful data applications.</a:t>
            </a:r>
          </a:p>
        </p:txBody>
      </p:sp>
      <p:sp>
        <p:nvSpPr>
          <p:cNvPr id="99" name="Rounded Rectangle 912"/>
          <p:cNvSpPr/>
          <p:nvPr/>
        </p:nvSpPr>
        <p:spPr bwMode="auto">
          <a:xfrm>
            <a:off x="349250" y="38671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Application Used For Deployment</a:t>
            </a:r>
          </a:p>
        </p:txBody>
      </p:sp>
      <p:sp>
        <p:nvSpPr>
          <p:cNvPr id="4" name="Text Box 3"/>
          <p:cNvSpPr txBox="1"/>
          <p:nvPr/>
        </p:nvSpPr>
        <p:spPr>
          <a:xfrm>
            <a:off x="8876030" y="2076450"/>
            <a:ext cx="4064000" cy="368300"/>
          </a:xfrm>
          <a:prstGeom prst="rect">
            <a:avLst/>
          </a:prstGeom>
          <a:noFill/>
        </p:spPr>
        <p:txBody>
          <a:bodyPr wrap="square" rtlCol="0">
            <a:spAutoFit/>
          </a:bodyPr>
          <a:lstStyle/>
          <a:p>
            <a:endParaRPr lang="en-US"/>
          </a:p>
        </p:txBody>
      </p:sp>
      <p:pic>
        <p:nvPicPr>
          <p:cNvPr id="7" name="Picture 6" descr="Spyder"/>
          <p:cNvPicPr>
            <a:picLocks noChangeAspect="1"/>
          </p:cNvPicPr>
          <p:nvPr/>
        </p:nvPicPr>
        <p:blipFill>
          <a:blip r:embed="rId2"/>
          <a:stretch>
            <a:fillRect/>
          </a:stretch>
        </p:blipFill>
        <p:spPr>
          <a:xfrm>
            <a:off x="7944485" y="1425575"/>
            <a:ext cx="4247515" cy="2124075"/>
          </a:xfrm>
          <a:prstGeom prst="rect">
            <a:avLst/>
          </a:prstGeom>
        </p:spPr>
      </p:pic>
      <p:pic>
        <p:nvPicPr>
          <p:cNvPr id="8" name="Picture 7" descr="streamlit"/>
          <p:cNvPicPr>
            <a:picLocks noChangeAspect="1"/>
          </p:cNvPicPr>
          <p:nvPr/>
        </p:nvPicPr>
        <p:blipFill>
          <a:blip r:embed="rId3"/>
          <a:stretch>
            <a:fillRect/>
          </a:stretch>
        </p:blipFill>
        <p:spPr>
          <a:xfrm>
            <a:off x="8141335" y="3575050"/>
            <a:ext cx="4069080" cy="238188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pyder"/>
          <p:cNvPicPr>
            <a:picLocks noGrp="1" noChangeAspect="1"/>
          </p:cNvPicPr>
          <p:nvPr>
            <p:ph idx="1"/>
          </p:nvPr>
        </p:nvPicPr>
        <p:blipFill>
          <a:blip r:embed="rId2"/>
          <a:stretch>
            <a:fillRect/>
          </a:stretch>
        </p:blipFill>
        <p:spPr>
          <a:xfrm>
            <a:off x="629920" y="1219835"/>
            <a:ext cx="11052175" cy="5360670"/>
          </a:xfrm>
          <a:prstGeom prst="rect">
            <a:avLst/>
          </a:prstGeom>
        </p:spPr>
      </p:pic>
      <p:sp>
        <p:nvSpPr>
          <p:cNvPr id="99" name="Rounded Rectangle 912"/>
          <p:cNvSpPr/>
          <p:nvPr/>
        </p:nvSpPr>
        <p:spPr bwMode="auto">
          <a:xfrm>
            <a:off x="349250" y="365125"/>
            <a:ext cx="11551920" cy="73152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Spyder Code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Book Reommendation"/>
          <p:cNvPicPr>
            <a:picLocks noGrp="1" noChangeAspect="1"/>
          </p:cNvPicPr>
          <p:nvPr>
            <p:ph idx="1"/>
          </p:nvPr>
        </p:nvPicPr>
        <p:blipFill>
          <a:blip r:embed="rId2"/>
          <a:stretch>
            <a:fillRect/>
          </a:stretch>
        </p:blipFill>
        <p:spPr>
          <a:xfrm>
            <a:off x="1920875" y="1835785"/>
            <a:ext cx="8797290" cy="4389755"/>
          </a:xfrm>
          <a:prstGeom prst="rect">
            <a:avLst/>
          </a:prstGeom>
        </p:spPr>
      </p:pic>
      <p:sp>
        <p:nvSpPr>
          <p:cNvPr id="99" name="Rounded Rectangle 912"/>
          <p:cNvSpPr/>
          <p:nvPr/>
        </p:nvSpPr>
        <p:spPr bwMode="auto">
          <a:xfrm>
            <a:off x="349250" y="365125"/>
            <a:ext cx="11551920" cy="73152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Streamlit WebPortal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a:p>
        </p:txBody>
      </p:sp>
      <p:pic>
        <p:nvPicPr>
          <p:cNvPr id="33" name="图片 10" descr="10"/>
          <p:cNvPicPr>
            <a:picLocks noChangeAspect="1"/>
          </p:cNvPicPr>
          <p:nvPr/>
        </p:nvPicPr>
        <p:blipFill>
          <a:blip r:embed="rId2"/>
          <a:stretch>
            <a:fillRect/>
          </a:stretch>
        </p:blipFill>
        <p:spPr>
          <a:xfrm>
            <a:off x="5243830" y="1757680"/>
            <a:ext cx="718185" cy="1196340"/>
          </a:xfrm>
          <a:prstGeom prst="rect">
            <a:avLst/>
          </a:prstGeom>
        </p:spPr>
      </p:pic>
      <p:sp>
        <p:nvSpPr>
          <p:cNvPr id="35" name="Text Box 34"/>
          <p:cNvSpPr txBox="1"/>
          <p:nvPr/>
        </p:nvSpPr>
        <p:spPr>
          <a:xfrm>
            <a:off x="2733675" y="3623945"/>
            <a:ext cx="6584950" cy="1094105"/>
          </a:xfrm>
          <a:prstGeom prst="rect">
            <a:avLst/>
          </a:prstGeom>
          <a:noFill/>
        </p:spPr>
        <p:txBody>
          <a:bodyPr wrap="square" rtlCol="0">
            <a:noAutofit/>
          </a:bodyPr>
          <a:lstStyle/>
          <a:p>
            <a:pPr algn="ctr"/>
            <a:r>
              <a:rPr lang="en-US" sz="4000" b="1">
                <a:solidFill>
                  <a:srgbClr val="003366"/>
                </a:solidFill>
                <a:latin typeface="Verdana" panose="020B0604030504040204"/>
                <a:ea typeface="DejaVu Sans"/>
                <a:sym typeface="+mn-ea"/>
              </a:rPr>
              <a:t>Conclusion</a:t>
            </a:r>
          </a:p>
        </p:txBody>
      </p:sp>
      <p:pic>
        <p:nvPicPr>
          <p:cNvPr id="9" name="图片 8" descr="6"/>
          <p:cNvPicPr>
            <a:picLocks noChangeAspect="1"/>
          </p:cNvPicPr>
          <p:nvPr/>
        </p:nvPicPr>
        <p:blipFill>
          <a:blip r:embed="rId3"/>
          <a:stretch>
            <a:fillRect/>
          </a:stretch>
        </p:blipFill>
        <p:spPr>
          <a:xfrm>
            <a:off x="6182360" y="1757680"/>
            <a:ext cx="608965" cy="118491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60375" y="1825625"/>
            <a:ext cx="11226800" cy="3938270"/>
          </a:xfrm>
        </p:spPr>
        <p:txBody>
          <a:bodyPr>
            <a:noAutofit/>
          </a:bodyPr>
          <a:lstStyle/>
          <a:p>
            <a:pPr>
              <a:lnSpc>
                <a:spcPct val="80000"/>
              </a:lnSpc>
              <a:buFont typeface="Wingdings" panose="05000000000000000000" charset="0"/>
              <a:buChar char="Ø"/>
            </a:pPr>
            <a:r>
              <a:rPr lang="en-US" sz="1800"/>
              <a:t>Among top 20 Authors the highest number of books has been hold by Agatha Christie. Agatha Christie is leading at top with more than 600 counts, followed by William Shakespeare.</a:t>
            </a:r>
          </a:p>
          <a:p>
            <a:pPr>
              <a:lnSpc>
                <a:spcPct val="80000"/>
              </a:lnSpc>
              <a:buFont typeface="Wingdings" panose="05000000000000000000" charset="0"/>
              <a:buChar char="Ø"/>
            </a:pPr>
            <a:r>
              <a:rPr lang="en-US" sz="1800"/>
              <a:t>Harlequin has most number of books published, followed by Silhouette.</a:t>
            </a:r>
          </a:p>
          <a:p>
            <a:pPr>
              <a:lnSpc>
                <a:spcPct val="80000"/>
              </a:lnSpc>
              <a:buFont typeface="Wingdings" panose="05000000000000000000" charset="0"/>
              <a:buChar char="Ø"/>
            </a:pPr>
            <a:r>
              <a:rPr lang="en-US" sz="1800"/>
              <a:t>Number of Books published in yearly are between 1950 - 2005</a:t>
            </a:r>
          </a:p>
          <a:p>
            <a:pPr>
              <a:lnSpc>
                <a:spcPct val="80000"/>
              </a:lnSpc>
              <a:buFont typeface="Wingdings" panose="05000000000000000000" charset="0"/>
              <a:buChar char="Ø"/>
            </a:pPr>
            <a:r>
              <a:rPr lang="en-US" sz="1800"/>
              <a:t>Most of the users are between 30-40 prefer more books and somewhat we can also view between 20-30</a:t>
            </a:r>
          </a:p>
          <a:p>
            <a:pPr>
              <a:lnSpc>
                <a:spcPct val="80000"/>
              </a:lnSpc>
              <a:buFont typeface="Wingdings" panose="05000000000000000000" charset="0"/>
              <a:buChar char="Ø"/>
            </a:pPr>
            <a:r>
              <a:rPr lang="en-US" sz="1800"/>
              <a:t> As per ratings "Selected Poems" has been rated most followed by "Little Women"The countplot shows users have rated 0 the most, which means they haven't rated books at all</a:t>
            </a:r>
          </a:p>
          <a:p>
            <a:pPr>
              <a:lnSpc>
                <a:spcPct val="80000"/>
              </a:lnSpc>
              <a:buFont typeface="Wingdings" panose="05000000000000000000" charset="0"/>
              <a:buChar char="Ø"/>
            </a:pPr>
            <a:r>
              <a:rPr lang="en-US" sz="1800"/>
              <a:t>The top 10 books recommendation as per ratings with top "The lovely BonesA novel" with 707 book ratingsBut this are not based on some recommendation system. They are top 10 books as per ratings.</a:t>
            </a:r>
          </a:p>
          <a:p>
            <a:pPr>
              <a:lnSpc>
                <a:spcPct val="80000"/>
              </a:lnSpc>
              <a:buFont typeface="Wingdings" panose="05000000000000000000" charset="0"/>
              <a:buChar char="Ø"/>
            </a:pPr>
            <a:r>
              <a:rPr lang="en-US" sz="1800"/>
              <a:t>As we perform by cosine similarity in recommendation system it gives 7.94 RMSE score and SVD improved score it to 1.63 RSME score by Singular Value Decomposition model (SVD).</a:t>
            </a:r>
          </a:p>
          <a:p>
            <a:pPr>
              <a:lnSpc>
                <a:spcPct val="80000"/>
              </a:lnSpc>
              <a:buFont typeface="Wingdings" panose="05000000000000000000" charset="0"/>
              <a:buChar char="Ø"/>
            </a:pPr>
            <a:r>
              <a:rPr lang="en-US" sz="1800"/>
              <a:t>The evaluation metrics for SVD is best RMSE score for all dataset (i.e users_data, ratings_data and books_data)</a:t>
            </a:r>
          </a:p>
          <a:p>
            <a:pPr>
              <a:lnSpc>
                <a:spcPct val="80000"/>
              </a:lnSpc>
              <a:buFont typeface="Wingdings" panose="05000000000000000000" charset="0"/>
              <a:buChar char="Ø"/>
            </a:pPr>
            <a:r>
              <a:rPr lang="en-US" sz="1800"/>
              <a:t>As model based approach was best to signify and at last we got top 10 recommended books and ratings respectively</a:t>
            </a:r>
          </a:p>
        </p:txBody>
      </p:sp>
      <p:sp>
        <p:nvSpPr>
          <p:cNvPr id="99" name="Rounded Rectangle 912"/>
          <p:cNvSpPr/>
          <p:nvPr/>
        </p:nvSpPr>
        <p:spPr bwMode="auto">
          <a:xfrm>
            <a:off x="349250" y="36512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Conclusion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60375" y="1825625"/>
            <a:ext cx="11226800" cy="3938270"/>
          </a:xfrm>
        </p:spPr>
        <p:txBody>
          <a:bodyPr>
            <a:noAutofit/>
          </a:bodyPr>
          <a:lstStyle/>
          <a:p>
            <a:pPr marL="0" indent="0">
              <a:lnSpc>
                <a:spcPct val="80000"/>
              </a:lnSpc>
              <a:buFont typeface="Wingdings" panose="05000000000000000000" charset="0"/>
              <a:buNone/>
            </a:pPr>
            <a:endParaRPr lang="en-US" sz="1800"/>
          </a:p>
          <a:p>
            <a:pPr>
              <a:lnSpc>
                <a:spcPct val="80000"/>
              </a:lnSpc>
              <a:buFont typeface="Wingdings" panose="05000000000000000000" charset="0"/>
              <a:buChar char="Ø"/>
            </a:pPr>
            <a:r>
              <a:rPr lang="en-US" sz="1800"/>
              <a:t>Githbut Link-https://github.com/Swarajdeshmukh27/Book-Recommendation</a:t>
            </a:r>
          </a:p>
          <a:p>
            <a:pPr>
              <a:lnSpc>
                <a:spcPct val="80000"/>
              </a:lnSpc>
              <a:buFont typeface="Wingdings" panose="05000000000000000000" charset="0"/>
              <a:buChar char="Ø"/>
            </a:pPr>
            <a:endParaRPr lang="en-US" sz="1800"/>
          </a:p>
          <a:p>
            <a:pPr>
              <a:lnSpc>
                <a:spcPct val="80000"/>
              </a:lnSpc>
              <a:buFont typeface="Wingdings" panose="05000000000000000000" charset="0"/>
              <a:buChar char="Ø"/>
            </a:pPr>
            <a:r>
              <a:rPr lang="en-US" sz="1800">
                <a:sym typeface="+mn-ea"/>
              </a:rPr>
              <a:t>Stramlit App global Link = https://svdmodel.streamlit.app/</a:t>
            </a:r>
            <a:endParaRPr lang="en-US" sz="1800"/>
          </a:p>
          <a:p>
            <a:pPr>
              <a:lnSpc>
                <a:spcPct val="80000"/>
              </a:lnSpc>
              <a:buFont typeface="Wingdings" panose="05000000000000000000" charset="0"/>
              <a:buChar char="Ø"/>
            </a:pPr>
            <a:endParaRPr lang="en-US" sz="1800"/>
          </a:p>
          <a:p>
            <a:pPr>
              <a:lnSpc>
                <a:spcPct val="80000"/>
              </a:lnSpc>
              <a:buFont typeface="Wingdings" panose="05000000000000000000" charset="0"/>
              <a:buChar char="Ø"/>
            </a:pPr>
            <a:endParaRPr lang="en-US" sz="1800"/>
          </a:p>
          <a:p>
            <a:pPr>
              <a:lnSpc>
                <a:spcPct val="80000"/>
              </a:lnSpc>
              <a:buFont typeface="Wingdings" panose="05000000000000000000" charset="0"/>
              <a:buChar char="Ø"/>
            </a:pPr>
            <a:endParaRPr lang="en-US" sz="1800"/>
          </a:p>
        </p:txBody>
      </p:sp>
      <p:sp>
        <p:nvSpPr>
          <p:cNvPr id="99" name="Rounded Rectangle 912"/>
          <p:cNvSpPr/>
          <p:nvPr/>
        </p:nvSpPr>
        <p:spPr bwMode="auto">
          <a:xfrm>
            <a:off x="349250" y="36512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References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1"/>
          <p:cNvPicPr>
            <a:picLocks noChangeAspect="1"/>
          </p:cNvPicPr>
          <p:nvPr/>
        </p:nvPicPr>
        <p:blipFill>
          <a:blip r:embed="rId2"/>
          <a:stretch>
            <a:fillRect/>
          </a:stretch>
        </p:blipFill>
        <p:spPr>
          <a:xfrm>
            <a:off x="2557145" y="2240915"/>
            <a:ext cx="7052310" cy="13017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50460" y="1709420"/>
            <a:ext cx="2025650" cy="1871980"/>
            <a:chOff x="7744" y="2504"/>
            <a:chExt cx="3190" cy="2948"/>
          </a:xfrm>
        </p:grpSpPr>
        <p:pic>
          <p:nvPicPr>
            <p:cNvPr id="14" name="图片 13" descr="1"/>
            <p:cNvPicPr>
              <a:picLocks noChangeAspect="1"/>
            </p:cNvPicPr>
            <p:nvPr/>
          </p:nvPicPr>
          <p:blipFill>
            <a:blip r:embed="rId2"/>
            <a:stretch>
              <a:fillRect/>
            </a:stretch>
          </p:blipFill>
          <p:spPr>
            <a:xfrm>
              <a:off x="9722" y="2504"/>
              <a:ext cx="1213" cy="2938"/>
            </a:xfrm>
            <a:prstGeom prst="rect">
              <a:avLst/>
            </a:prstGeom>
            <a:effectLst>
              <a:outerShdw blurRad="50800" dist="38100" dir="2700000" algn="tl" rotWithShape="0">
                <a:prstClr val="black">
                  <a:alpha val="40000"/>
                </a:prstClr>
              </a:outerShdw>
            </a:effectLst>
          </p:spPr>
        </p:pic>
        <p:pic>
          <p:nvPicPr>
            <p:cNvPr id="17" name="图片 16" descr="10"/>
            <p:cNvPicPr>
              <a:picLocks noChangeAspect="1"/>
            </p:cNvPicPr>
            <p:nvPr/>
          </p:nvPicPr>
          <p:blipFill>
            <a:blip r:embed="rId3"/>
            <a:stretch>
              <a:fillRect/>
            </a:stretch>
          </p:blipFill>
          <p:spPr>
            <a:xfrm>
              <a:off x="7744" y="2504"/>
              <a:ext cx="1661" cy="2948"/>
            </a:xfrm>
            <a:prstGeom prst="rect">
              <a:avLst/>
            </a:prstGeom>
            <a:effectLst>
              <a:outerShdw blurRad="50800" dist="38100" dir="2700000" algn="tl" rotWithShape="0">
                <a:prstClr val="black">
                  <a:alpha val="40000"/>
                </a:prstClr>
              </a:outerShdw>
            </a:effectLst>
          </p:spPr>
        </p:pic>
      </p:grpSp>
      <p:sp>
        <p:nvSpPr>
          <p:cNvPr id="4" name="文本框 3"/>
          <p:cNvSpPr txBox="1"/>
          <p:nvPr/>
        </p:nvSpPr>
        <p:spPr>
          <a:xfrm>
            <a:off x="1577340" y="3848735"/>
            <a:ext cx="9037320" cy="1077218"/>
          </a:xfrm>
          <a:prstGeom prst="rect">
            <a:avLst/>
          </a:prstGeom>
          <a:noFill/>
        </p:spPr>
        <p:txBody>
          <a:bodyPr wrap="square" rtlCol="0">
            <a:spAutoFit/>
          </a:bodyPr>
          <a:lstStyle/>
          <a:p>
            <a:pPr indent="0">
              <a:lnSpc>
                <a:spcPct val="100000"/>
              </a:lnSpc>
              <a:buFont typeface="Wingdings" panose="05000000000000000000" pitchFamily="2" charset="2"/>
              <a:buNone/>
            </a:pPr>
            <a:r>
              <a:rPr lang="en-US" sz="3200" b="1" dirty="0">
                <a:solidFill>
                  <a:srgbClr val="003366"/>
                </a:solidFill>
                <a:latin typeface="Verdana" panose="020B0604030504040204"/>
                <a:ea typeface="DejaVu Sans"/>
                <a:sym typeface="+mn-ea"/>
              </a:rPr>
              <a:t>What are </a:t>
            </a:r>
            <a:r>
              <a:rPr lang="en-US" sz="3200" b="1" dirty="0" smtClean="0">
                <a:solidFill>
                  <a:srgbClr val="003366"/>
                </a:solidFill>
                <a:latin typeface="Verdana" panose="020B0604030504040204"/>
                <a:ea typeface="DejaVu Sans"/>
                <a:sym typeface="+mn-ea"/>
              </a:rPr>
              <a:t>recommender </a:t>
            </a:r>
            <a:r>
              <a:rPr lang="en-US" sz="3200" b="1" dirty="0">
                <a:solidFill>
                  <a:srgbClr val="003366"/>
                </a:solidFill>
                <a:latin typeface="Verdana" panose="020B0604030504040204"/>
                <a:ea typeface="DejaVu Sans"/>
                <a:sym typeface="+mn-ea"/>
              </a:rPr>
              <a:t>systems for?</a:t>
            </a:r>
          </a:p>
          <a:p>
            <a:pPr indent="0">
              <a:lnSpc>
                <a:spcPct val="100000"/>
              </a:lnSpc>
              <a:buFont typeface="Arial" panose="020B0604020202020204" pitchFamily="34" charset="0"/>
              <a:buNone/>
            </a:pP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1600" y="1839595"/>
            <a:ext cx="12442190" cy="2310765"/>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pic>
        <p:nvPicPr>
          <p:cNvPr id="5" name="图片 4" descr="67a8ba7c22f732fa65918b720007e969"/>
          <p:cNvPicPr>
            <a:picLocks noChangeAspect="1"/>
          </p:cNvPicPr>
          <p:nvPr/>
        </p:nvPicPr>
        <p:blipFill>
          <a:blip r:embed="rId2"/>
          <a:stretch>
            <a:fillRect/>
          </a:stretch>
        </p:blipFill>
        <p:spPr>
          <a:xfrm>
            <a:off x="-1905" y="1308100"/>
            <a:ext cx="2449830" cy="2842260"/>
          </a:xfrm>
          <a:prstGeom prst="rect">
            <a:avLst/>
          </a:prstGeom>
        </p:spPr>
      </p:pic>
      <p:sp>
        <p:nvSpPr>
          <p:cNvPr id="41" name="文本框 40"/>
          <p:cNvSpPr txBox="1"/>
          <p:nvPr/>
        </p:nvSpPr>
        <p:spPr>
          <a:xfrm>
            <a:off x="2583815" y="1966595"/>
            <a:ext cx="4333240" cy="245999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buFont typeface="Wingdings" panose="05000000000000000000" pitchFamily="2" charset="2"/>
              <a:buChar char=""/>
            </a:pPr>
            <a:r>
              <a:rPr lang="en-US" sz="1600" b="1">
                <a:solidFill>
                  <a:schemeClr val="bg1"/>
                </a:solidFill>
                <a:latin typeface="Calibri" panose="020F0502020204030204"/>
                <a:ea typeface="DejaVu Sans"/>
                <a:sym typeface="+mn-ea"/>
              </a:rPr>
              <a:t>Value for the customer</a:t>
            </a:r>
            <a:endParaRPr lang="en-US" sz="1600" b="1"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Find things that are interesting</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Narrow down the set of choices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Help me explore the space of options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Discover new things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Entertainment</a:t>
            </a:r>
            <a:endParaRPr lang="en-US" altLang="zh-CN" sz="1600" kern="0" noProof="0" dirty="0">
              <a:ln>
                <a:noFill/>
              </a:ln>
              <a:solidFill>
                <a:schemeClr val="bg1"/>
              </a:solidFill>
              <a:uLnTx/>
              <a:uFillTx/>
              <a:latin typeface="Calibri" panose="020F0502020204030204"/>
              <a:ea typeface="DejaVu Sans"/>
              <a:sym typeface="+mn-ea"/>
            </a:endParaRPr>
          </a:p>
        </p:txBody>
      </p:sp>
      <p:sp>
        <p:nvSpPr>
          <p:cNvPr id="7" name="文本框 6"/>
          <p:cNvSpPr txBox="1"/>
          <p:nvPr/>
        </p:nvSpPr>
        <p:spPr>
          <a:xfrm>
            <a:off x="6901180" y="1966595"/>
            <a:ext cx="4566285" cy="18859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buFont typeface="Wingdings" panose="05000000000000000000" pitchFamily="2" charset="2"/>
              <a:buChar char=""/>
            </a:pPr>
            <a:r>
              <a:rPr lang="en-US" sz="1600" b="1">
                <a:solidFill>
                  <a:schemeClr val="bg1"/>
                </a:solidFill>
                <a:latin typeface="Calibri" panose="020F0502020204030204"/>
                <a:ea typeface="DejaVu Sans"/>
                <a:sym typeface="+mn-ea"/>
              </a:rPr>
              <a:t>Value for the provider</a:t>
            </a:r>
            <a:endParaRPr lang="en-US" sz="1600" b="1"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Additional and probably unique personalized service for the customer</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Increase trust and customer loyalty</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Increase sales, click trough rates, conversion etc.</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Opportunities for promotion</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Obtain more knowledge about customers</a:t>
            </a:r>
            <a:endParaRPr lang="en-US" altLang="zh-CN" sz="1600" kern="0" noProof="0" dirty="0">
              <a:ln>
                <a:noFill/>
              </a:ln>
              <a:solidFill>
                <a:schemeClr val="bg1"/>
              </a:solidFill>
              <a:uLnTx/>
              <a:uFillTx/>
              <a:latin typeface="Calibri" panose="020F0502020204030204"/>
              <a:ea typeface="DejaVu Sans"/>
              <a:sym typeface="+mn-ea"/>
            </a:endParaRPr>
          </a:p>
        </p:txBody>
      </p:sp>
      <p:sp>
        <p:nvSpPr>
          <p:cNvPr id="180" name="文本框 179"/>
          <p:cNvSpPr txBox="1"/>
          <p:nvPr/>
        </p:nvSpPr>
        <p:spPr>
          <a:xfrm>
            <a:off x="765175" y="4347845"/>
            <a:ext cx="9879965" cy="15684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50000"/>
              </a:lnSpc>
            </a:pPr>
            <a:r>
              <a:rPr sz="1600" b="1" dirty="0">
                <a:gradFill>
                  <a:gsLst>
                    <a:gs pos="0">
                      <a:srgbClr val="012D86"/>
                    </a:gs>
                    <a:gs pos="100000">
                      <a:srgbClr val="0E2557"/>
                    </a:gs>
                  </a:gsLst>
                  <a:lin scaled="0"/>
                </a:gradFill>
                <a:latin typeface="Arial" panose="020B0604020202020204" pitchFamily="34" charset="0"/>
                <a:ea typeface="Calibri" panose="020F0502020204030204" charset="0"/>
                <a:sym typeface="Arial" panose="020B0604020202020204" pitchFamily="34" charset="0"/>
              </a:rPr>
              <a:t>Book Recommendation System</a:t>
            </a:r>
          </a:p>
          <a:p>
            <a:pPr indent="0" algn="l" fontAlgn="auto">
              <a:lnSpc>
                <a:spcPct val="150000"/>
              </a:lnSpc>
            </a:pPr>
            <a:r>
              <a:rPr sz="1600" dirty="0">
                <a:gradFill>
                  <a:gsLst>
                    <a:gs pos="0">
                      <a:srgbClr val="012D86"/>
                    </a:gs>
                    <a:gs pos="100000">
                      <a:srgbClr val="0E2557"/>
                    </a:gs>
                  </a:gsLst>
                  <a:lin scaled="0"/>
                </a:gradFill>
                <a:latin typeface="Arial" panose="020B0604020202020204" pitchFamily="34" charset="0"/>
                <a:ea typeface="Calibri" panose="020F0502020204030204" charset="0"/>
                <a:sym typeface="Arial" panose="020B0604020202020204" pitchFamily="34" charset="0"/>
              </a:rPr>
              <a:t>A book recommendation system is a type of recommendation system where we have to recommend similar books to the reader based on his interest. The books recommendation system is used by online websites which provide ebooks like google play books, open library, good Read’s, etc.</a:t>
            </a:r>
          </a:p>
        </p:txBody>
      </p:sp>
      <p:sp>
        <p:nvSpPr>
          <p:cNvPr id="2" name="Text Box 1"/>
          <p:cNvSpPr txBox="1"/>
          <p:nvPr/>
        </p:nvSpPr>
        <p:spPr>
          <a:xfrm>
            <a:off x="2439035" y="658495"/>
            <a:ext cx="6302375" cy="1119505"/>
          </a:xfrm>
          <a:prstGeom prst="rect">
            <a:avLst/>
          </a:prstGeom>
          <a:noFill/>
        </p:spPr>
        <p:txBody>
          <a:bodyPr wrap="square" rtlCol="0">
            <a:noAutofit/>
          </a:bodyPr>
          <a:lstStyle/>
          <a:p>
            <a:pPr>
              <a:lnSpc>
                <a:spcPct val="100000"/>
              </a:lnSpc>
            </a:pPr>
            <a:r>
              <a:rPr lang="en-US" sz="3200" b="1">
                <a:solidFill>
                  <a:srgbClr val="003366"/>
                </a:solidFill>
                <a:latin typeface="Calibri" panose="020F0502020204030204"/>
                <a:ea typeface="DejaVu Sans"/>
                <a:sym typeface="+mn-ea"/>
              </a:rPr>
              <a:t>Why using Recommender Systems?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1585" y="56876"/>
            <a:ext cx="11552067" cy="1802540"/>
            <a:chOff x="9496" y="1261"/>
            <a:chExt cx="12715" cy="1984"/>
          </a:xfrm>
        </p:grpSpPr>
        <p:sp>
          <p:nvSpPr>
            <p:cNvPr id="99" name="Rounded Rectangle 912"/>
            <p:cNvSpPr/>
            <p:nvPr/>
          </p:nvSpPr>
          <p:spPr bwMode="auto">
            <a:xfrm>
              <a:off x="9496" y="1883"/>
              <a:ext cx="12715" cy="1362"/>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lang="en-US" sz="4000" b="1">
                  <a:solidFill>
                    <a:schemeClr val="bg1"/>
                  </a:solidFill>
                  <a:latin typeface="Calibri" panose="020F0502020204030204"/>
                  <a:ea typeface="DejaVu Sans"/>
                  <a:sym typeface="+mn-ea"/>
                </a:rPr>
                <a:t>Types of Recommender Systems?</a:t>
              </a:r>
              <a:endParaRPr lang="en-US" sz="4000" b="1" strike="noStrike">
                <a:solidFill>
                  <a:schemeClr val="bg1"/>
                </a:solidFill>
                <a:latin typeface="Calibri" panose="020F0502020204030204"/>
                <a:ea typeface="DejaVu Sans"/>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4000" b="1" i="0" u="none" strike="noStrike" kern="0" cap="none" spc="0" normalizeH="0" baseline="0" noProof="0">
                <a:ln>
                  <a:noFill/>
                </a:ln>
                <a:solidFill>
                  <a:schemeClr val="bg1"/>
                </a:solidFill>
                <a:effectLst/>
                <a:uLnTx/>
                <a:uFillTx/>
                <a:latin typeface="Calibri" panose="020F0502020204030204"/>
                <a:ea typeface="DejaVu Sans"/>
              </a:endParaRPr>
            </a:p>
          </p:txBody>
        </p:sp>
        <p:sp>
          <p:nvSpPr>
            <p:cNvPr id="131" name="Freeform 31"/>
            <p:cNvSpPr>
              <a:spLocks noEditPoints="1"/>
            </p:cNvSpPr>
            <p:nvPr/>
          </p:nvSpPr>
          <p:spPr bwMode="auto">
            <a:xfrm>
              <a:off x="14604" y="1261"/>
              <a:ext cx="503" cy="403"/>
            </a:xfrm>
            <a:custGeom>
              <a:avLst/>
              <a:gdLst>
                <a:gd name="T0" fmla="*/ 123 w 201"/>
                <a:gd name="T1" fmla="*/ 90 h 161"/>
                <a:gd name="T2" fmla="*/ 91 w 201"/>
                <a:gd name="T3" fmla="*/ 90 h 161"/>
                <a:gd name="T4" fmla="*/ 91 w 201"/>
                <a:gd name="T5" fmla="*/ 122 h 161"/>
                <a:gd name="T6" fmla="*/ 123 w 201"/>
                <a:gd name="T7" fmla="*/ 122 h 161"/>
                <a:gd name="T8" fmla="*/ 123 w 201"/>
                <a:gd name="T9" fmla="*/ 90 h 161"/>
                <a:gd name="T10" fmla="*/ 115 w 201"/>
                <a:gd name="T11" fmla="*/ 114 h 161"/>
                <a:gd name="T12" fmla="*/ 99 w 201"/>
                <a:gd name="T13" fmla="*/ 114 h 161"/>
                <a:gd name="T14" fmla="*/ 99 w 201"/>
                <a:gd name="T15" fmla="*/ 98 h 161"/>
                <a:gd name="T16" fmla="*/ 115 w 201"/>
                <a:gd name="T17" fmla="*/ 98 h 161"/>
                <a:gd name="T18" fmla="*/ 115 w 201"/>
                <a:gd name="T19" fmla="*/ 114 h 161"/>
                <a:gd name="T20" fmla="*/ 162 w 201"/>
                <a:gd name="T21" fmla="*/ 90 h 161"/>
                <a:gd name="T22" fmla="*/ 130 w 201"/>
                <a:gd name="T23" fmla="*/ 90 h 161"/>
                <a:gd name="T24" fmla="*/ 130 w 201"/>
                <a:gd name="T25" fmla="*/ 122 h 161"/>
                <a:gd name="T26" fmla="*/ 162 w 201"/>
                <a:gd name="T27" fmla="*/ 122 h 161"/>
                <a:gd name="T28" fmla="*/ 162 w 201"/>
                <a:gd name="T29" fmla="*/ 90 h 161"/>
                <a:gd name="T30" fmla="*/ 154 w 201"/>
                <a:gd name="T31" fmla="*/ 114 h 161"/>
                <a:gd name="T32" fmla="*/ 138 w 201"/>
                <a:gd name="T33" fmla="*/ 114 h 161"/>
                <a:gd name="T34" fmla="*/ 138 w 201"/>
                <a:gd name="T35" fmla="*/ 98 h 161"/>
                <a:gd name="T36" fmla="*/ 154 w 201"/>
                <a:gd name="T37" fmla="*/ 98 h 161"/>
                <a:gd name="T38" fmla="*/ 154 w 201"/>
                <a:gd name="T39" fmla="*/ 114 h 161"/>
                <a:gd name="T40" fmla="*/ 186 w 201"/>
                <a:gd name="T41" fmla="*/ 23 h 161"/>
                <a:gd name="T42" fmla="*/ 186 w 201"/>
                <a:gd name="T43" fmla="*/ 0 h 161"/>
                <a:gd name="T44" fmla="*/ 16 w 201"/>
                <a:gd name="T45" fmla="*/ 0 h 161"/>
                <a:gd name="T46" fmla="*/ 16 w 201"/>
                <a:gd name="T47" fmla="*/ 23 h 161"/>
                <a:gd name="T48" fmla="*/ 0 w 201"/>
                <a:gd name="T49" fmla="*/ 23 h 161"/>
                <a:gd name="T50" fmla="*/ 0 w 201"/>
                <a:gd name="T51" fmla="*/ 78 h 161"/>
                <a:gd name="T52" fmla="*/ 16 w 201"/>
                <a:gd name="T53" fmla="*/ 78 h 161"/>
                <a:gd name="T54" fmla="*/ 16 w 201"/>
                <a:gd name="T55" fmla="*/ 161 h 161"/>
                <a:gd name="T56" fmla="*/ 186 w 201"/>
                <a:gd name="T57" fmla="*/ 161 h 161"/>
                <a:gd name="T58" fmla="*/ 186 w 201"/>
                <a:gd name="T59" fmla="*/ 78 h 161"/>
                <a:gd name="T60" fmla="*/ 201 w 201"/>
                <a:gd name="T61" fmla="*/ 78 h 161"/>
                <a:gd name="T62" fmla="*/ 201 w 201"/>
                <a:gd name="T63" fmla="*/ 23 h 161"/>
                <a:gd name="T64" fmla="*/ 186 w 201"/>
                <a:gd name="T65" fmla="*/ 23 h 161"/>
                <a:gd name="T66" fmla="*/ 24 w 201"/>
                <a:gd name="T67" fmla="*/ 7 h 161"/>
                <a:gd name="T68" fmla="*/ 178 w 201"/>
                <a:gd name="T69" fmla="*/ 7 h 161"/>
                <a:gd name="T70" fmla="*/ 178 w 201"/>
                <a:gd name="T71" fmla="*/ 23 h 161"/>
                <a:gd name="T72" fmla="*/ 24 w 201"/>
                <a:gd name="T73" fmla="*/ 23 h 161"/>
                <a:gd name="T74" fmla="*/ 24 w 201"/>
                <a:gd name="T75" fmla="*/ 7 h 161"/>
                <a:gd name="T76" fmla="*/ 75 w 201"/>
                <a:gd name="T77" fmla="*/ 153 h 161"/>
                <a:gd name="T78" fmla="*/ 48 w 201"/>
                <a:gd name="T79" fmla="*/ 153 h 161"/>
                <a:gd name="T80" fmla="*/ 48 w 201"/>
                <a:gd name="T81" fmla="*/ 98 h 161"/>
                <a:gd name="T82" fmla="*/ 75 w 201"/>
                <a:gd name="T83" fmla="*/ 98 h 161"/>
                <a:gd name="T84" fmla="*/ 75 w 201"/>
                <a:gd name="T85" fmla="*/ 153 h 161"/>
                <a:gd name="T86" fmla="*/ 178 w 201"/>
                <a:gd name="T87" fmla="*/ 153 h 161"/>
                <a:gd name="T88" fmla="*/ 83 w 201"/>
                <a:gd name="T89" fmla="*/ 153 h 161"/>
                <a:gd name="T90" fmla="*/ 83 w 201"/>
                <a:gd name="T91" fmla="*/ 90 h 161"/>
                <a:gd name="T92" fmla="*/ 40 w 201"/>
                <a:gd name="T93" fmla="*/ 90 h 161"/>
                <a:gd name="T94" fmla="*/ 40 w 201"/>
                <a:gd name="T95" fmla="*/ 153 h 161"/>
                <a:gd name="T96" fmla="*/ 24 w 201"/>
                <a:gd name="T97" fmla="*/ 153 h 161"/>
                <a:gd name="T98" fmla="*/ 24 w 201"/>
                <a:gd name="T99" fmla="*/ 78 h 161"/>
                <a:gd name="T100" fmla="*/ 178 w 201"/>
                <a:gd name="T101" fmla="*/ 78 h 161"/>
                <a:gd name="T102" fmla="*/ 178 w 201"/>
                <a:gd name="T103" fmla="*/ 153 h 161"/>
                <a:gd name="T104" fmla="*/ 193 w 201"/>
                <a:gd name="T105" fmla="*/ 71 h 161"/>
                <a:gd name="T106" fmla="*/ 8 w 201"/>
                <a:gd name="T107" fmla="*/ 71 h 161"/>
                <a:gd name="T108" fmla="*/ 8 w 201"/>
                <a:gd name="T109" fmla="*/ 31 h 161"/>
                <a:gd name="T110" fmla="*/ 193 w 201"/>
                <a:gd name="T111" fmla="*/ 31 h 161"/>
                <a:gd name="T112" fmla="*/ 193 w 201"/>
                <a:gd name="T113"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161">
                  <a:moveTo>
                    <a:pt x="123" y="90"/>
                  </a:moveTo>
                  <a:lnTo>
                    <a:pt x="91" y="90"/>
                  </a:lnTo>
                  <a:lnTo>
                    <a:pt x="91" y="122"/>
                  </a:lnTo>
                  <a:lnTo>
                    <a:pt x="123" y="122"/>
                  </a:lnTo>
                  <a:lnTo>
                    <a:pt x="123" y="90"/>
                  </a:lnTo>
                  <a:close/>
                  <a:moveTo>
                    <a:pt x="115" y="114"/>
                  </a:moveTo>
                  <a:lnTo>
                    <a:pt x="99" y="114"/>
                  </a:lnTo>
                  <a:lnTo>
                    <a:pt x="99" y="98"/>
                  </a:lnTo>
                  <a:lnTo>
                    <a:pt x="115" y="98"/>
                  </a:lnTo>
                  <a:lnTo>
                    <a:pt x="115" y="114"/>
                  </a:lnTo>
                  <a:close/>
                  <a:moveTo>
                    <a:pt x="162" y="90"/>
                  </a:moveTo>
                  <a:lnTo>
                    <a:pt x="130" y="90"/>
                  </a:lnTo>
                  <a:lnTo>
                    <a:pt x="130" y="122"/>
                  </a:lnTo>
                  <a:lnTo>
                    <a:pt x="162" y="122"/>
                  </a:lnTo>
                  <a:lnTo>
                    <a:pt x="162" y="90"/>
                  </a:lnTo>
                  <a:close/>
                  <a:moveTo>
                    <a:pt x="154" y="114"/>
                  </a:moveTo>
                  <a:lnTo>
                    <a:pt x="138" y="114"/>
                  </a:lnTo>
                  <a:lnTo>
                    <a:pt x="138" y="98"/>
                  </a:lnTo>
                  <a:lnTo>
                    <a:pt x="154" y="98"/>
                  </a:lnTo>
                  <a:lnTo>
                    <a:pt x="154" y="114"/>
                  </a:lnTo>
                  <a:close/>
                  <a:moveTo>
                    <a:pt x="186" y="23"/>
                  </a:moveTo>
                  <a:lnTo>
                    <a:pt x="186" y="0"/>
                  </a:lnTo>
                  <a:lnTo>
                    <a:pt x="16" y="0"/>
                  </a:lnTo>
                  <a:lnTo>
                    <a:pt x="16" y="23"/>
                  </a:lnTo>
                  <a:lnTo>
                    <a:pt x="0" y="23"/>
                  </a:lnTo>
                  <a:lnTo>
                    <a:pt x="0" y="78"/>
                  </a:lnTo>
                  <a:lnTo>
                    <a:pt x="16" y="78"/>
                  </a:lnTo>
                  <a:lnTo>
                    <a:pt x="16" y="161"/>
                  </a:lnTo>
                  <a:lnTo>
                    <a:pt x="186" y="161"/>
                  </a:lnTo>
                  <a:lnTo>
                    <a:pt x="186" y="78"/>
                  </a:lnTo>
                  <a:lnTo>
                    <a:pt x="201" y="78"/>
                  </a:lnTo>
                  <a:lnTo>
                    <a:pt x="201" y="23"/>
                  </a:lnTo>
                  <a:lnTo>
                    <a:pt x="186" y="23"/>
                  </a:lnTo>
                  <a:close/>
                  <a:moveTo>
                    <a:pt x="24" y="7"/>
                  </a:moveTo>
                  <a:lnTo>
                    <a:pt x="178" y="7"/>
                  </a:lnTo>
                  <a:lnTo>
                    <a:pt x="178" y="23"/>
                  </a:lnTo>
                  <a:lnTo>
                    <a:pt x="24" y="23"/>
                  </a:lnTo>
                  <a:lnTo>
                    <a:pt x="24" y="7"/>
                  </a:lnTo>
                  <a:close/>
                  <a:moveTo>
                    <a:pt x="75" y="153"/>
                  </a:moveTo>
                  <a:lnTo>
                    <a:pt x="48" y="153"/>
                  </a:lnTo>
                  <a:lnTo>
                    <a:pt x="48" y="98"/>
                  </a:lnTo>
                  <a:lnTo>
                    <a:pt x="75" y="98"/>
                  </a:lnTo>
                  <a:lnTo>
                    <a:pt x="75" y="153"/>
                  </a:lnTo>
                  <a:close/>
                  <a:moveTo>
                    <a:pt x="178" y="153"/>
                  </a:moveTo>
                  <a:lnTo>
                    <a:pt x="83" y="153"/>
                  </a:lnTo>
                  <a:lnTo>
                    <a:pt x="83" y="90"/>
                  </a:lnTo>
                  <a:lnTo>
                    <a:pt x="40" y="90"/>
                  </a:lnTo>
                  <a:lnTo>
                    <a:pt x="40" y="153"/>
                  </a:lnTo>
                  <a:lnTo>
                    <a:pt x="24" y="153"/>
                  </a:lnTo>
                  <a:lnTo>
                    <a:pt x="24" y="78"/>
                  </a:lnTo>
                  <a:lnTo>
                    <a:pt x="178" y="78"/>
                  </a:lnTo>
                  <a:lnTo>
                    <a:pt x="178" y="153"/>
                  </a:lnTo>
                  <a:close/>
                  <a:moveTo>
                    <a:pt x="193" y="71"/>
                  </a:moveTo>
                  <a:lnTo>
                    <a:pt x="8" y="71"/>
                  </a:lnTo>
                  <a:lnTo>
                    <a:pt x="8" y="31"/>
                  </a:lnTo>
                  <a:lnTo>
                    <a:pt x="193" y="31"/>
                  </a:lnTo>
                  <a:lnTo>
                    <a:pt x="193" y="71"/>
                  </a:ln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Text" lastClr="000000"/>
                </a:solidFill>
                <a:effectLst/>
                <a:uLnTx/>
                <a:uFillTx/>
              </a:endParaRPr>
            </a:p>
          </p:txBody>
        </p:sp>
      </p:grpSp>
      <p:sp>
        <p:nvSpPr>
          <p:cNvPr id="16" name="Text Box 15"/>
          <p:cNvSpPr txBox="1"/>
          <p:nvPr/>
        </p:nvSpPr>
        <p:spPr>
          <a:xfrm>
            <a:off x="1089660" y="2413635"/>
            <a:ext cx="10401300" cy="3532505"/>
          </a:xfrm>
          <a:prstGeom prst="rect">
            <a:avLst/>
          </a:prstGeom>
          <a:noFill/>
        </p:spPr>
        <p:txBody>
          <a:bodyPr wrap="square" rtlCol="0">
            <a:noAutofit/>
          </a:bodyPr>
          <a:lstStyle/>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Personal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Collaborative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Content-based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Knowledge-based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Hybrid recommender systems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3101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2231390" y="3870325"/>
            <a:ext cx="7883525" cy="583565"/>
          </a:xfrm>
          <a:prstGeom prst="rect">
            <a:avLst/>
          </a:prstGeom>
          <a:noFill/>
        </p:spPr>
        <p:txBody>
          <a:bodyPr wrap="square" rtlCol="0">
            <a:spAutoFit/>
          </a:bodyPr>
          <a:lstStyle/>
          <a:p>
            <a:pPr lvl="0" algn="ctr"/>
            <a:r>
              <a:rPr lang="en-US" sz="3200" b="1">
                <a:solidFill>
                  <a:srgbClr val="003366"/>
                </a:solidFill>
                <a:latin typeface="Verdana" panose="020B0604030504040204"/>
                <a:ea typeface="DejaVu Sans"/>
                <a:sym typeface="+mn-ea"/>
              </a:rPr>
              <a:t>Importing Dataset &amp; EDA</a:t>
            </a: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2" name="图片 1" descr="2"/>
          <p:cNvPicPr>
            <a:picLocks noChangeAspect="1"/>
          </p:cNvPicPr>
          <p:nvPr/>
        </p:nvPicPr>
        <p:blipFill>
          <a:blip r:embed="rId3"/>
          <a:stretch>
            <a:fillRect/>
          </a:stretch>
        </p:blipFill>
        <p:spPr>
          <a:xfrm>
            <a:off x="6181090" y="1731010"/>
            <a:ext cx="1123315" cy="187198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pexels-photo-889084"/>
          <p:cNvPicPr>
            <a:picLocks noChangeAspect="1"/>
          </p:cNvPicPr>
          <p:nvPr/>
        </p:nvPicPr>
        <p:blipFill>
          <a:blip r:embed="rId2"/>
          <a:srcRect r="15104"/>
          <a:stretch>
            <a:fillRect/>
          </a:stretch>
        </p:blipFill>
        <p:spPr>
          <a:xfrm>
            <a:off x="1000125" y="1180465"/>
            <a:ext cx="4491990" cy="4665980"/>
          </a:xfrm>
          <a:prstGeom prst="diamond">
            <a:avLst/>
          </a:prstGeom>
          <a:effectLst>
            <a:outerShdw blurRad="50800" dist="38100" dir="2700000" algn="tl" rotWithShape="0">
              <a:prstClr val="black">
                <a:alpha val="40000"/>
              </a:prstClr>
            </a:outerShdw>
          </a:effectLst>
        </p:spPr>
      </p:pic>
      <p:sp>
        <p:nvSpPr>
          <p:cNvPr id="3" name="菱形 2"/>
          <p:cNvSpPr/>
          <p:nvPr/>
        </p:nvSpPr>
        <p:spPr>
          <a:xfrm>
            <a:off x="1929765" y="1572260"/>
            <a:ext cx="3881755" cy="3881755"/>
          </a:xfrm>
          <a:prstGeom prst="diamond">
            <a:avLst/>
          </a:prstGeom>
          <a:noFill/>
          <a:ln>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964680" y="1753870"/>
            <a:ext cx="464312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Basic information regarding the books.</a:t>
            </a:r>
          </a:p>
          <a:p>
            <a:pPr marL="171450" indent="-171450" algn="l" fontAlgn="auto">
              <a:lnSpc>
                <a:spcPct val="150000"/>
              </a:lnSpc>
              <a:buFont typeface="Arial" panose="020B0604020202020204" pitchFamily="34" charset="0"/>
              <a:buChar char="•"/>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ISBN, Book-Title, Book-Author, Year of Publication, Publisher</a:t>
            </a:r>
          </a:p>
        </p:txBody>
      </p:sp>
      <p:sp>
        <p:nvSpPr>
          <p:cNvPr id="32" name="矩形 31"/>
          <p:cNvSpPr/>
          <p:nvPr/>
        </p:nvSpPr>
        <p:spPr>
          <a:xfrm>
            <a:off x="6964680" y="1204595"/>
            <a:ext cx="3395980"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Books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6" name="矩形 5"/>
          <p:cNvSpPr/>
          <p:nvPr/>
        </p:nvSpPr>
        <p:spPr>
          <a:xfrm>
            <a:off x="6964783" y="3314700"/>
            <a:ext cx="374396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Basic information regarding the Readers.</a:t>
            </a:r>
          </a:p>
          <a:p>
            <a:pPr marL="171450" indent="-171450" algn="l" fontAlgn="auto">
              <a:lnSpc>
                <a:spcPct val="150000"/>
              </a:lnSpc>
              <a:buFont typeface="Arial" panose="020B0604020202020204" pitchFamily="34" charset="0"/>
              <a:buChar char="•"/>
            </a:pPr>
            <a:r>
              <a:rPr lang="en-US" altLang="zh-CN"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UserID, Location, Age</a:t>
            </a:r>
          </a:p>
        </p:txBody>
      </p:sp>
      <p:sp>
        <p:nvSpPr>
          <p:cNvPr id="7" name="矩形 6"/>
          <p:cNvSpPr/>
          <p:nvPr/>
        </p:nvSpPr>
        <p:spPr>
          <a:xfrm>
            <a:off x="7053580" y="2829560"/>
            <a:ext cx="3241040"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Users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8" name="矩形 7"/>
          <p:cNvSpPr/>
          <p:nvPr/>
        </p:nvSpPr>
        <p:spPr>
          <a:xfrm>
            <a:off x="6964783" y="4928235"/>
            <a:ext cx="374396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all of the user rating information</a:t>
            </a:r>
          </a:p>
          <a:p>
            <a:pPr marL="171450" indent="-171450" algn="l" fontAlgn="auto">
              <a:lnSpc>
                <a:spcPct val="150000"/>
              </a:lnSpc>
              <a:buFont typeface="Arial" panose="020B0604020202020204" pitchFamily="34" charset="0"/>
              <a:buChar char="•"/>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UserID, ISBN, Rating(1-10) 10 being the highest </a:t>
            </a:r>
            <a:endParaRPr lang="en-US" altLang="zh-CN"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endParaRPr>
          </a:p>
        </p:txBody>
      </p:sp>
      <p:sp>
        <p:nvSpPr>
          <p:cNvPr id="9" name="矩形 8"/>
          <p:cNvSpPr/>
          <p:nvPr/>
        </p:nvSpPr>
        <p:spPr>
          <a:xfrm>
            <a:off x="7053580" y="4454525"/>
            <a:ext cx="3744595"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Ratings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30" name="Freeform 22"/>
          <p:cNvSpPr>
            <a:spLocks noEditPoints="1"/>
          </p:cNvSpPr>
          <p:nvPr/>
        </p:nvSpPr>
        <p:spPr bwMode="auto">
          <a:xfrm>
            <a:off x="6418580" y="1383348"/>
            <a:ext cx="386080" cy="370205"/>
          </a:xfrm>
          <a:custGeom>
            <a:avLst/>
            <a:gdLst>
              <a:gd name="T0" fmla="*/ 134 w 184"/>
              <a:gd name="T1" fmla="*/ 84 h 176"/>
              <a:gd name="T2" fmla="*/ 148 w 184"/>
              <a:gd name="T3" fmla="*/ 48 h 176"/>
              <a:gd name="T4" fmla="*/ 142 w 184"/>
              <a:gd name="T5" fmla="*/ 44 h 176"/>
              <a:gd name="T6" fmla="*/ 128 w 184"/>
              <a:gd name="T7" fmla="*/ 80 h 176"/>
              <a:gd name="T8" fmla="*/ 156 w 184"/>
              <a:gd name="T9" fmla="*/ 144 h 176"/>
              <a:gd name="T10" fmla="*/ 156 w 184"/>
              <a:gd name="T11" fmla="*/ 176 h 176"/>
              <a:gd name="T12" fmla="*/ 156 w 184"/>
              <a:gd name="T13" fmla="*/ 144 h 176"/>
              <a:gd name="T14" fmla="*/ 148 w 184"/>
              <a:gd name="T15" fmla="*/ 160 h 176"/>
              <a:gd name="T16" fmla="*/ 164 w 184"/>
              <a:gd name="T17" fmla="*/ 160 h 176"/>
              <a:gd name="T18" fmla="*/ 76 w 184"/>
              <a:gd name="T19" fmla="*/ 144 h 176"/>
              <a:gd name="T20" fmla="*/ 76 w 184"/>
              <a:gd name="T21" fmla="*/ 176 h 176"/>
              <a:gd name="T22" fmla="*/ 76 w 184"/>
              <a:gd name="T23" fmla="*/ 144 h 176"/>
              <a:gd name="T24" fmla="*/ 68 w 184"/>
              <a:gd name="T25" fmla="*/ 160 h 176"/>
              <a:gd name="T26" fmla="*/ 84 w 184"/>
              <a:gd name="T27" fmla="*/ 160 h 176"/>
              <a:gd name="T28" fmla="*/ 182 w 184"/>
              <a:gd name="T29" fmla="*/ 24 h 176"/>
              <a:gd name="T30" fmla="*/ 40 w 184"/>
              <a:gd name="T31" fmla="*/ 25 h 176"/>
              <a:gd name="T32" fmla="*/ 32 w 184"/>
              <a:gd name="T33" fmla="*/ 3 h 176"/>
              <a:gd name="T34" fmla="*/ 30 w 184"/>
              <a:gd name="T35" fmla="*/ 0 h 176"/>
              <a:gd name="T36" fmla="*/ 0 w 184"/>
              <a:gd name="T37" fmla="*/ 2 h 176"/>
              <a:gd name="T38" fmla="*/ 2 w 184"/>
              <a:gd name="T39" fmla="*/ 8 h 176"/>
              <a:gd name="T40" fmla="*/ 55 w 184"/>
              <a:gd name="T41" fmla="*/ 98 h 176"/>
              <a:gd name="T42" fmla="*/ 56 w 184"/>
              <a:gd name="T43" fmla="*/ 99 h 176"/>
              <a:gd name="T44" fmla="*/ 44 w 184"/>
              <a:gd name="T45" fmla="*/ 129 h 176"/>
              <a:gd name="T46" fmla="*/ 44 w 184"/>
              <a:gd name="T47" fmla="*/ 131 h 176"/>
              <a:gd name="T48" fmla="*/ 46 w 184"/>
              <a:gd name="T49" fmla="*/ 136 h 176"/>
              <a:gd name="T50" fmla="*/ 172 w 184"/>
              <a:gd name="T51" fmla="*/ 134 h 176"/>
              <a:gd name="T52" fmla="*/ 170 w 184"/>
              <a:gd name="T53" fmla="*/ 128 h 176"/>
              <a:gd name="T54" fmla="*/ 62 w 184"/>
              <a:gd name="T55" fmla="*/ 104 h 176"/>
              <a:gd name="T56" fmla="*/ 164 w 184"/>
              <a:gd name="T57" fmla="*/ 102 h 176"/>
              <a:gd name="T58" fmla="*/ 183 w 184"/>
              <a:gd name="T59" fmla="*/ 32 h 176"/>
              <a:gd name="T60" fmla="*/ 184 w 184"/>
              <a:gd name="T61" fmla="*/ 26 h 176"/>
              <a:gd name="T62" fmla="*/ 156 w 184"/>
              <a:gd name="T63" fmla="*/ 96 h 176"/>
              <a:gd name="T64" fmla="*/ 63 w 184"/>
              <a:gd name="T65" fmla="*/ 96 h 176"/>
              <a:gd name="T66" fmla="*/ 174 w 184"/>
              <a:gd name="T67" fmla="*/ 32 h 176"/>
              <a:gd name="T68" fmla="*/ 80 w 184"/>
              <a:gd name="T69" fmla="*/ 82 h 176"/>
              <a:gd name="T70" fmla="*/ 87 w 184"/>
              <a:gd name="T71" fmla="*/ 83 h 176"/>
              <a:gd name="T72" fmla="*/ 78 w 184"/>
              <a:gd name="T73" fmla="*/ 46 h 176"/>
              <a:gd name="T74" fmla="*/ 71 w 184"/>
              <a:gd name="T75" fmla="*/ 45 h 176"/>
              <a:gd name="T76" fmla="*/ 80 w 184"/>
              <a:gd name="T77" fmla="*/ 82 h 176"/>
              <a:gd name="T78" fmla="*/ 110 w 184"/>
              <a:gd name="T79" fmla="*/ 84 h 176"/>
              <a:gd name="T80" fmla="*/ 112 w 184"/>
              <a:gd name="T81" fmla="*/ 46 h 176"/>
              <a:gd name="T82" fmla="*/ 106 w 184"/>
              <a:gd name="T83" fmla="*/ 44 h 176"/>
              <a:gd name="T84" fmla="*/ 104 w 184"/>
              <a:gd name="T85" fmla="*/ 8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4" h="176">
                <a:moveTo>
                  <a:pt x="130" y="83"/>
                </a:moveTo>
                <a:cubicBezTo>
                  <a:pt x="134" y="84"/>
                  <a:pt x="134" y="84"/>
                  <a:pt x="134" y="84"/>
                </a:cubicBezTo>
                <a:cubicBezTo>
                  <a:pt x="135" y="84"/>
                  <a:pt x="136" y="83"/>
                  <a:pt x="137" y="82"/>
                </a:cubicBezTo>
                <a:cubicBezTo>
                  <a:pt x="148" y="48"/>
                  <a:pt x="148" y="48"/>
                  <a:pt x="148" y="48"/>
                </a:cubicBezTo>
                <a:cubicBezTo>
                  <a:pt x="148" y="47"/>
                  <a:pt x="147" y="46"/>
                  <a:pt x="146" y="45"/>
                </a:cubicBezTo>
                <a:cubicBezTo>
                  <a:pt x="142" y="44"/>
                  <a:pt x="142" y="44"/>
                  <a:pt x="142" y="44"/>
                </a:cubicBezTo>
                <a:cubicBezTo>
                  <a:pt x="141" y="44"/>
                  <a:pt x="140" y="45"/>
                  <a:pt x="139" y="46"/>
                </a:cubicBezTo>
                <a:cubicBezTo>
                  <a:pt x="128" y="80"/>
                  <a:pt x="128" y="80"/>
                  <a:pt x="128" y="80"/>
                </a:cubicBezTo>
                <a:cubicBezTo>
                  <a:pt x="128" y="81"/>
                  <a:pt x="129" y="82"/>
                  <a:pt x="130" y="83"/>
                </a:cubicBezTo>
                <a:close/>
                <a:moveTo>
                  <a:pt x="156" y="144"/>
                </a:moveTo>
                <a:cubicBezTo>
                  <a:pt x="147" y="144"/>
                  <a:pt x="140" y="151"/>
                  <a:pt x="140" y="160"/>
                </a:cubicBezTo>
                <a:cubicBezTo>
                  <a:pt x="140" y="169"/>
                  <a:pt x="147" y="176"/>
                  <a:pt x="156" y="176"/>
                </a:cubicBezTo>
                <a:cubicBezTo>
                  <a:pt x="165" y="176"/>
                  <a:pt x="172" y="169"/>
                  <a:pt x="172" y="160"/>
                </a:cubicBezTo>
                <a:cubicBezTo>
                  <a:pt x="172" y="151"/>
                  <a:pt x="165" y="144"/>
                  <a:pt x="156" y="144"/>
                </a:cubicBezTo>
                <a:close/>
                <a:moveTo>
                  <a:pt x="156" y="168"/>
                </a:moveTo>
                <a:cubicBezTo>
                  <a:pt x="152" y="168"/>
                  <a:pt x="148" y="164"/>
                  <a:pt x="148" y="160"/>
                </a:cubicBezTo>
                <a:cubicBezTo>
                  <a:pt x="148" y="156"/>
                  <a:pt x="152" y="152"/>
                  <a:pt x="156" y="152"/>
                </a:cubicBezTo>
                <a:cubicBezTo>
                  <a:pt x="160" y="152"/>
                  <a:pt x="164" y="156"/>
                  <a:pt x="164" y="160"/>
                </a:cubicBezTo>
                <a:cubicBezTo>
                  <a:pt x="164" y="164"/>
                  <a:pt x="160" y="168"/>
                  <a:pt x="156" y="168"/>
                </a:cubicBezTo>
                <a:close/>
                <a:moveTo>
                  <a:pt x="76" y="144"/>
                </a:moveTo>
                <a:cubicBezTo>
                  <a:pt x="67" y="144"/>
                  <a:pt x="60" y="151"/>
                  <a:pt x="60" y="160"/>
                </a:cubicBezTo>
                <a:cubicBezTo>
                  <a:pt x="60" y="169"/>
                  <a:pt x="67" y="176"/>
                  <a:pt x="76" y="176"/>
                </a:cubicBezTo>
                <a:cubicBezTo>
                  <a:pt x="85" y="176"/>
                  <a:pt x="92" y="169"/>
                  <a:pt x="92" y="160"/>
                </a:cubicBezTo>
                <a:cubicBezTo>
                  <a:pt x="92" y="151"/>
                  <a:pt x="85" y="144"/>
                  <a:pt x="76" y="144"/>
                </a:cubicBezTo>
                <a:close/>
                <a:moveTo>
                  <a:pt x="76" y="168"/>
                </a:moveTo>
                <a:cubicBezTo>
                  <a:pt x="72" y="168"/>
                  <a:pt x="68" y="164"/>
                  <a:pt x="68" y="160"/>
                </a:cubicBezTo>
                <a:cubicBezTo>
                  <a:pt x="68" y="156"/>
                  <a:pt x="72" y="152"/>
                  <a:pt x="76" y="152"/>
                </a:cubicBezTo>
                <a:cubicBezTo>
                  <a:pt x="80" y="152"/>
                  <a:pt x="84" y="156"/>
                  <a:pt x="84" y="160"/>
                </a:cubicBezTo>
                <a:cubicBezTo>
                  <a:pt x="84" y="164"/>
                  <a:pt x="80" y="168"/>
                  <a:pt x="76" y="168"/>
                </a:cubicBezTo>
                <a:close/>
                <a:moveTo>
                  <a:pt x="182" y="24"/>
                </a:moveTo>
                <a:cubicBezTo>
                  <a:pt x="42" y="24"/>
                  <a:pt x="42" y="24"/>
                  <a:pt x="42" y="24"/>
                </a:cubicBezTo>
                <a:cubicBezTo>
                  <a:pt x="41" y="24"/>
                  <a:pt x="41" y="24"/>
                  <a:pt x="40" y="25"/>
                </a:cubicBezTo>
                <a:cubicBezTo>
                  <a:pt x="34" y="4"/>
                  <a:pt x="34" y="4"/>
                  <a:pt x="34" y="4"/>
                </a:cubicBezTo>
                <a:cubicBezTo>
                  <a:pt x="33" y="4"/>
                  <a:pt x="33" y="3"/>
                  <a:pt x="32" y="3"/>
                </a:cubicBezTo>
                <a:cubicBezTo>
                  <a:pt x="32" y="2"/>
                  <a:pt x="32" y="2"/>
                  <a:pt x="32" y="2"/>
                </a:cubicBezTo>
                <a:cubicBezTo>
                  <a:pt x="32" y="1"/>
                  <a:pt x="31" y="0"/>
                  <a:pt x="30" y="0"/>
                </a:cubicBezTo>
                <a:cubicBezTo>
                  <a:pt x="2" y="0"/>
                  <a:pt x="2" y="0"/>
                  <a:pt x="2" y="0"/>
                </a:cubicBezTo>
                <a:cubicBezTo>
                  <a:pt x="1" y="0"/>
                  <a:pt x="0" y="1"/>
                  <a:pt x="0" y="2"/>
                </a:cubicBezTo>
                <a:cubicBezTo>
                  <a:pt x="0" y="6"/>
                  <a:pt x="0" y="6"/>
                  <a:pt x="0" y="6"/>
                </a:cubicBezTo>
                <a:cubicBezTo>
                  <a:pt x="0" y="7"/>
                  <a:pt x="1" y="8"/>
                  <a:pt x="2" y="8"/>
                </a:cubicBezTo>
                <a:cubicBezTo>
                  <a:pt x="26" y="8"/>
                  <a:pt x="26" y="8"/>
                  <a:pt x="26" y="8"/>
                </a:cubicBezTo>
                <a:cubicBezTo>
                  <a:pt x="55" y="98"/>
                  <a:pt x="55" y="98"/>
                  <a:pt x="55" y="98"/>
                </a:cubicBezTo>
                <a:cubicBezTo>
                  <a:pt x="55" y="99"/>
                  <a:pt x="56" y="99"/>
                  <a:pt x="56" y="99"/>
                </a:cubicBezTo>
                <a:cubicBezTo>
                  <a:pt x="56" y="99"/>
                  <a:pt x="56" y="99"/>
                  <a:pt x="56" y="99"/>
                </a:cubicBezTo>
                <a:cubicBezTo>
                  <a:pt x="44" y="129"/>
                  <a:pt x="44" y="129"/>
                  <a:pt x="44" y="129"/>
                </a:cubicBezTo>
                <a:cubicBezTo>
                  <a:pt x="44" y="129"/>
                  <a:pt x="44" y="129"/>
                  <a:pt x="44" y="129"/>
                </a:cubicBezTo>
                <a:cubicBezTo>
                  <a:pt x="44" y="130"/>
                  <a:pt x="44" y="130"/>
                  <a:pt x="44" y="130"/>
                </a:cubicBezTo>
                <a:cubicBezTo>
                  <a:pt x="44" y="130"/>
                  <a:pt x="44" y="130"/>
                  <a:pt x="44" y="131"/>
                </a:cubicBezTo>
                <a:cubicBezTo>
                  <a:pt x="44" y="134"/>
                  <a:pt x="44" y="134"/>
                  <a:pt x="44" y="134"/>
                </a:cubicBezTo>
                <a:cubicBezTo>
                  <a:pt x="44" y="135"/>
                  <a:pt x="45" y="136"/>
                  <a:pt x="46" y="136"/>
                </a:cubicBezTo>
                <a:cubicBezTo>
                  <a:pt x="170" y="136"/>
                  <a:pt x="170" y="136"/>
                  <a:pt x="170" y="136"/>
                </a:cubicBezTo>
                <a:cubicBezTo>
                  <a:pt x="171" y="136"/>
                  <a:pt x="172" y="135"/>
                  <a:pt x="172" y="134"/>
                </a:cubicBezTo>
                <a:cubicBezTo>
                  <a:pt x="172" y="130"/>
                  <a:pt x="172" y="130"/>
                  <a:pt x="172" y="130"/>
                </a:cubicBezTo>
                <a:cubicBezTo>
                  <a:pt x="172" y="129"/>
                  <a:pt x="171" y="128"/>
                  <a:pt x="170" y="128"/>
                </a:cubicBezTo>
                <a:cubicBezTo>
                  <a:pt x="53" y="128"/>
                  <a:pt x="53" y="128"/>
                  <a:pt x="53" y="128"/>
                </a:cubicBezTo>
                <a:cubicBezTo>
                  <a:pt x="62" y="104"/>
                  <a:pt x="62" y="104"/>
                  <a:pt x="62" y="104"/>
                </a:cubicBezTo>
                <a:cubicBezTo>
                  <a:pt x="162" y="104"/>
                  <a:pt x="162" y="104"/>
                  <a:pt x="162" y="104"/>
                </a:cubicBezTo>
                <a:cubicBezTo>
                  <a:pt x="163" y="104"/>
                  <a:pt x="164" y="103"/>
                  <a:pt x="164" y="102"/>
                </a:cubicBezTo>
                <a:cubicBezTo>
                  <a:pt x="164" y="99"/>
                  <a:pt x="164" y="99"/>
                  <a:pt x="164" y="99"/>
                </a:cubicBezTo>
                <a:cubicBezTo>
                  <a:pt x="183" y="32"/>
                  <a:pt x="183" y="32"/>
                  <a:pt x="183" y="32"/>
                </a:cubicBezTo>
                <a:cubicBezTo>
                  <a:pt x="183" y="32"/>
                  <a:pt x="184" y="31"/>
                  <a:pt x="184" y="30"/>
                </a:cubicBezTo>
                <a:cubicBezTo>
                  <a:pt x="184" y="26"/>
                  <a:pt x="184" y="26"/>
                  <a:pt x="184" y="26"/>
                </a:cubicBezTo>
                <a:cubicBezTo>
                  <a:pt x="184" y="25"/>
                  <a:pt x="183" y="24"/>
                  <a:pt x="182" y="24"/>
                </a:cubicBezTo>
                <a:close/>
                <a:moveTo>
                  <a:pt x="156" y="96"/>
                </a:moveTo>
                <a:cubicBezTo>
                  <a:pt x="63" y="96"/>
                  <a:pt x="63" y="96"/>
                  <a:pt x="63" y="96"/>
                </a:cubicBezTo>
                <a:cubicBezTo>
                  <a:pt x="63" y="96"/>
                  <a:pt x="63" y="96"/>
                  <a:pt x="63" y="96"/>
                </a:cubicBezTo>
                <a:cubicBezTo>
                  <a:pt x="42" y="32"/>
                  <a:pt x="42" y="32"/>
                  <a:pt x="42" y="32"/>
                </a:cubicBezTo>
                <a:cubicBezTo>
                  <a:pt x="174" y="32"/>
                  <a:pt x="174" y="32"/>
                  <a:pt x="174" y="32"/>
                </a:cubicBezTo>
                <a:lnTo>
                  <a:pt x="156" y="96"/>
                </a:lnTo>
                <a:close/>
                <a:moveTo>
                  <a:pt x="80" y="82"/>
                </a:moveTo>
                <a:cubicBezTo>
                  <a:pt x="81" y="83"/>
                  <a:pt x="82" y="84"/>
                  <a:pt x="83" y="84"/>
                </a:cubicBezTo>
                <a:cubicBezTo>
                  <a:pt x="87" y="83"/>
                  <a:pt x="87" y="83"/>
                  <a:pt x="87" y="83"/>
                </a:cubicBezTo>
                <a:cubicBezTo>
                  <a:pt x="88" y="83"/>
                  <a:pt x="88" y="81"/>
                  <a:pt x="88" y="80"/>
                </a:cubicBezTo>
                <a:cubicBezTo>
                  <a:pt x="78" y="46"/>
                  <a:pt x="78" y="46"/>
                  <a:pt x="78" y="46"/>
                </a:cubicBezTo>
                <a:cubicBezTo>
                  <a:pt x="77" y="45"/>
                  <a:pt x="76" y="44"/>
                  <a:pt x="75" y="44"/>
                </a:cubicBezTo>
                <a:cubicBezTo>
                  <a:pt x="71" y="45"/>
                  <a:pt x="71" y="45"/>
                  <a:pt x="71" y="45"/>
                </a:cubicBezTo>
                <a:cubicBezTo>
                  <a:pt x="70" y="46"/>
                  <a:pt x="70" y="47"/>
                  <a:pt x="70" y="48"/>
                </a:cubicBezTo>
                <a:lnTo>
                  <a:pt x="80" y="82"/>
                </a:lnTo>
                <a:close/>
                <a:moveTo>
                  <a:pt x="106" y="84"/>
                </a:moveTo>
                <a:cubicBezTo>
                  <a:pt x="110" y="84"/>
                  <a:pt x="110" y="84"/>
                  <a:pt x="110" y="84"/>
                </a:cubicBezTo>
                <a:cubicBezTo>
                  <a:pt x="111" y="84"/>
                  <a:pt x="112" y="83"/>
                  <a:pt x="112" y="82"/>
                </a:cubicBezTo>
                <a:cubicBezTo>
                  <a:pt x="112" y="46"/>
                  <a:pt x="112" y="46"/>
                  <a:pt x="112" y="46"/>
                </a:cubicBezTo>
                <a:cubicBezTo>
                  <a:pt x="112" y="45"/>
                  <a:pt x="111" y="44"/>
                  <a:pt x="110" y="44"/>
                </a:cubicBezTo>
                <a:cubicBezTo>
                  <a:pt x="106" y="44"/>
                  <a:pt x="106" y="44"/>
                  <a:pt x="106" y="44"/>
                </a:cubicBezTo>
                <a:cubicBezTo>
                  <a:pt x="105" y="44"/>
                  <a:pt x="104" y="45"/>
                  <a:pt x="104" y="46"/>
                </a:cubicBezTo>
                <a:cubicBezTo>
                  <a:pt x="104" y="82"/>
                  <a:pt x="104" y="82"/>
                  <a:pt x="104" y="82"/>
                </a:cubicBezTo>
                <a:cubicBezTo>
                  <a:pt x="104" y="83"/>
                  <a:pt x="105" y="84"/>
                  <a:pt x="106" y="84"/>
                </a:cubicBezTo>
                <a:close/>
              </a:path>
            </a:pathLst>
          </a:custGeom>
          <a:solidFill>
            <a:srgbClr val="382B59"/>
          </a:solidFill>
          <a:ln>
            <a:noFill/>
          </a:ln>
        </p:spPr>
        <p:txBody>
          <a:bodyPr vert="horz" wrap="square" lIns="91440" tIns="45720" rIns="91440" bIns="45720" numCol="1" anchor="t" anchorCtr="0" compatLnSpc="1"/>
          <a:lstStyle/>
          <a:p>
            <a:endParaRPr lang="zh-CN" altLang="en-US" sz="3200">
              <a:solidFill>
                <a:prstClr val="black"/>
              </a:solidFill>
            </a:endParaRPr>
          </a:p>
        </p:txBody>
      </p:sp>
      <p:sp>
        <p:nvSpPr>
          <p:cNvPr id="2067" name="Freeform 42"/>
          <p:cNvSpPr>
            <a:spLocks noEditPoints="1"/>
          </p:cNvSpPr>
          <p:nvPr/>
        </p:nvSpPr>
        <p:spPr bwMode="auto">
          <a:xfrm>
            <a:off x="6590665" y="4671060"/>
            <a:ext cx="334645" cy="367030"/>
          </a:xfrm>
          <a:custGeom>
            <a:avLst/>
            <a:gdLst>
              <a:gd name="T0" fmla="*/ 74 w 168"/>
              <a:gd name="T1" fmla="*/ 88 h 184"/>
              <a:gd name="T2" fmla="*/ 76 w 168"/>
              <a:gd name="T3" fmla="*/ 82 h 184"/>
              <a:gd name="T4" fmla="*/ 34 w 168"/>
              <a:gd name="T5" fmla="*/ 80 h 184"/>
              <a:gd name="T6" fmla="*/ 32 w 168"/>
              <a:gd name="T7" fmla="*/ 86 h 184"/>
              <a:gd name="T8" fmla="*/ 34 w 168"/>
              <a:gd name="T9" fmla="*/ 68 h 184"/>
              <a:gd name="T10" fmla="*/ 76 w 168"/>
              <a:gd name="T11" fmla="*/ 66 h 184"/>
              <a:gd name="T12" fmla="*/ 74 w 168"/>
              <a:gd name="T13" fmla="*/ 60 h 184"/>
              <a:gd name="T14" fmla="*/ 32 w 168"/>
              <a:gd name="T15" fmla="*/ 62 h 184"/>
              <a:gd name="T16" fmla="*/ 34 w 168"/>
              <a:gd name="T17" fmla="*/ 68 h 184"/>
              <a:gd name="T18" fmla="*/ 74 w 168"/>
              <a:gd name="T19" fmla="*/ 48 h 184"/>
              <a:gd name="T20" fmla="*/ 76 w 168"/>
              <a:gd name="T21" fmla="*/ 42 h 184"/>
              <a:gd name="T22" fmla="*/ 34 w 168"/>
              <a:gd name="T23" fmla="*/ 40 h 184"/>
              <a:gd name="T24" fmla="*/ 32 w 168"/>
              <a:gd name="T25" fmla="*/ 46 h 184"/>
              <a:gd name="T26" fmla="*/ 32 w 168"/>
              <a:gd name="T27" fmla="*/ 114 h 184"/>
              <a:gd name="T28" fmla="*/ 34 w 168"/>
              <a:gd name="T29" fmla="*/ 120 h 184"/>
              <a:gd name="T30" fmla="*/ 136 w 168"/>
              <a:gd name="T31" fmla="*/ 118 h 184"/>
              <a:gd name="T32" fmla="*/ 134 w 168"/>
              <a:gd name="T33" fmla="*/ 112 h 184"/>
              <a:gd name="T34" fmla="*/ 32 w 168"/>
              <a:gd name="T35" fmla="*/ 114 h 184"/>
              <a:gd name="T36" fmla="*/ 168 w 168"/>
              <a:gd name="T37" fmla="*/ 44 h 184"/>
              <a:gd name="T38" fmla="*/ 163 w 168"/>
              <a:gd name="T39" fmla="*/ 38 h 184"/>
              <a:gd name="T40" fmla="*/ 124 w 168"/>
              <a:gd name="T41" fmla="*/ 0 h 184"/>
              <a:gd name="T42" fmla="*/ 16 w 168"/>
              <a:gd name="T43" fmla="*/ 0 h 184"/>
              <a:gd name="T44" fmla="*/ 0 w 168"/>
              <a:gd name="T45" fmla="*/ 168 h 184"/>
              <a:gd name="T46" fmla="*/ 152 w 168"/>
              <a:gd name="T47" fmla="*/ 184 h 184"/>
              <a:gd name="T48" fmla="*/ 168 w 168"/>
              <a:gd name="T49" fmla="*/ 52 h 184"/>
              <a:gd name="T50" fmla="*/ 168 w 168"/>
              <a:gd name="T51" fmla="*/ 51 h 184"/>
              <a:gd name="T52" fmla="*/ 158 w 168"/>
              <a:gd name="T53" fmla="*/ 43 h 184"/>
              <a:gd name="T54" fmla="*/ 132 w 168"/>
              <a:gd name="T55" fmla="*/ 44 h 184"/>
              <a:gd name="T56" fmla="*/ 124 w 168"/>
              <a:gd name="T57" fmla="*/ 9 h 184"/>
              <a:gd name="T58" fmla="*/ 152 w 168"/>
              <a:gd name="T59" fmla="*/ 176 h 184"/>
              <a:gd name="T60" fmla="*/ 8 w 168"/>
              <a:gd name="T61" fmla="*/ 168 h 184"/>
              <a:gd name="T62" fmla="*/ 16 w 168"/>
              <a:gd name="T63" fmla="*/ 8 h 184"/>
              <a:gd name="T64" fmla="*/ 123 w 168"/>
              <a:gd name="T65" fmla="*/ 8 h 184"/>
              <a:gd name="T66" fmla="*/ 116 w 168"/>
              <a:gd name="T67" fmla="*/ 36 h 184"/>
              <a:gd name="T68" fmla="*/ 160 w 168"/>
              <a:gd name="T69" fmla="*/ 52 h 184"/>
              <a:gd name="T70" fmla="*/ 160 w 168"/>
              <a:gd name="T71" fmla="*/ 44 h 184"/>
              <a:gd name="T72" fmla="*/ 160 w 168"/>
              <a:gd name="T73" fmla="*/ 44 h 184"/>
              <a:gd name="T74" fmla="*/ 34 w 168"/>
              <a:gd name="T75" fmla="*/ 136 h 184"/>
              <a:gd name="T76" fmla="*/ 32 w 168"/>
              <a:gd name="T77" fmla="*/ 142 h 184"/>
              <a:gd name="T78" fmla="*/ 134 w 168"/>
              <a:gd name="T79" fmla="*/ 144 h 184"/>
              <a:gd name="T80" fmla="*/ 136 w 168"/>
              <a:gd name="T81"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184">
                <a:moveTo>
                  <a:pt x="34" y="88"/>
                </a:moveTo>
                <a:cubicBezTo>
                  <a:pt x="74" y="88"/>
                  <a:pt x="74" y="88"/>
                  <a:pt x="74" y="88"/>
                </a:cubicBezTo>
                <a:cubicBezTo>
                  <a:pt x="75" y="88"/>
                  <a:pt x="76" y="87"/>
                  <a:pt x="76" y="86"/>
                </a:cubicBezTo>
                <a:cubicBezTo>
                  <a:pt x="76" y="82"/>
                  <a:pt x="76" y="82"/>
                  <a:pt x="76" y="82"/>
                </a:cubicBezTo>
                <a:cubicBezTo>
                  <a:pt x="76" y="81"/>
                  <a:pt x="75" y="80"/>
                  <a:pt x="74" y="80"/>
                </a:cubicBezTo>
                <a:cubicBezTo>
                  <a:pt x="34" y="80"/>
                  <a:pt x="34" y="80"/>
                  <a:pt x="34" y="80"/>
                </a:cubicBezTo>
                <a:cubicBezTo>
                  <a:pt x="33" y="80"/>
                  <a:pt x="32" y="81"/>
                  <a:pt x="32" y="82"/>
                </a:cubicBezTo>
                <a:cubicBezTo>
                  <a:pt x="32" y="86"/>
                  <a:pt x="32" y="86"/>
                  <a:pt x="32" y="86"/>
                </a:cubicBezTo>
                <a:cubicBezTo>
                  <a:pt x="32" y="87"/>
                  <a:pt x="33" y="88"/>
                  <a:pt x="34" y="88"/>
                </a:cubicBezTo>
                <a:close/>
                <a:moveTo>
                  <a:pt x="34" y="68"/>
                </a:moveTo>
                <a:cubicBezTo>
                  <a:pt x="74" y="68"/>
                  <a:pt x="74" y="68"/>
                  <a:pt x="74" y="68"/>
                </a:cubicBezTo>
                <a:cubicBezTo>
                  <a:pt x="75" y="68"/>
                  <a:pt x="76" y="67"/>
                  <a:pt x="76" y="66"/>
                </a:cubicBezTo>
                <a:cubicBezTo>
                  <a:pt x="76" y="62"/>
                  <a:pt x="76" y="62"/>
                  <a:pt x="76" y="62"/>
                </a:cubicBezTo>
                <a:cubicBezTo>
                  <a:pt x="76" y="61"/>
                  <a:pt x="75" y="60"/>
                  <a:pt x="74" y="60"/>
                </a:cubicBezTo>
                <a:cubicBezTo>
                  <a:pt x="34" y="60"/>
                  <a:pt x="34" y="60"/>
                  <a:pt x="34" y="60"/>
                </a:cubicBezTo>
                <a:cubicBezTo>
                  <a:pt x="33" y="60"/>
                  <a:pt x="32" y="61"/>
                  <a:pt x="32" y="62"/>
                </a:cubicBezTo>
                <a:cubicBezTo>
                  <a:pt x="32" y="66"/>
                  <a:pt x="32" y="66"/>
                  <a:pt x="32" y="66"/>
                </a:cubicBezTo>
                <a:cubicBezTo>
                  <a:pt x="32" y="67"/>
                  <a:pt x="33" y="68"/>
                  <a:pt x="34" y="68"/>
                </a:cubicBezTo>
                <a:close/>
                <a:moveTo>
                  <a:pt x="34" y="48"/>
                </a:moveTo>
                <a:cubicBezTo>
                  <a:pt x="74" y="48"/>
                  <a:pt x="74" y="48"/>
                  <a:pt x="74" y="48"/>
                </a:cubicBezTo>
                <a:cubicBezTo>
                  <a:pt x="75" y="48"/>
                  <a:pt x="76" y="47"/>
                  <a:pt x="76" y="46"/>
                </a:cubicBezTo>
                <a:cubicBezTo>
                  <a:pt x="76" y="42"/>
                  <a:pt x="76" y="42"/>
                  <a:pt x="76" y="42"/>
                </a:cubicBezTo>
                <a:cubicBezTo>
                  <a:pt x="76" y="41"/>
                  <a:pt x="75" y="40"/>
                  <a:pt x="74" y="40"/>
                </a:cubicBezTo>
                <a:cubicBezTo>
                  <a:pt x="34" y="40"/>
                  <a:pt x="34" y="40"/>
                  <a:pt x="34" y="40"/>
                </a:cubicBezTo>
                <a:cubicBezTo>
                  <a:pt x="33" y="40"/>
                  <a:pt x="32" y="41"/>
                  <a:pt x="32" y="42"/>
                </a:cubicBezTo>
                <a:cubicBezTo>
                  <a:pt x="32" y="46"/>
                  <a:pt x="32" y="46"/>
                  <a:pt x="32" y="46"/>
                </a:cubicBezTo>
                <a:cubicBezTo>
                  <a:pt x="32" y="47"/>
                  <a:pt x="33" y="48"/>
                  <a:pt x="34" y="48"/>
                </a:cubicBezTo>
                <a:close/>
                <a:moveTo>
                  <a:pt x="32" y="114"/>
                </a:moveTo>
                <a:cubicBezTo>
                  <a:pt x="32" y="118"/>
                  <a:pt x="32" y="118"/>
                  <a:pt x="32" y="118"/>
                </a:cubicBezTo>
                <a:cubicBezTo>
                  <a:pt x="32" y="119"/>
                  <a:pt x="33" y="120"/>
                  <a:pt x="34" y="120"/>
                </a:cubicBezTo>
                <a:cubicBezTo>
                  <a:pt x="134" y="120"/>
                  <a:pt x="134" y="120"/>
                  <a:pt x="134" y="120"/>
                </a:cubicBezTo>
                <a:cubicBezTo>
                  <a:pt x="135" y="120"/>
                  <a:pt x="136" y="119"/>
                  <a:pt x="136" y="118"/>
                </a:cubicBezTo>
                <a:cubicBezTo>
                  <a:pt x="136" y="114"/>
                  <a:pt x="136" y="114"/>
                  <a:pt x="136" y="114"/>
                </a:cubicBezTo>
                <a:cubicBezTo>
                  <a:pt x="136" y="113"/>
                  <a:pt x="135" y="112"/>
                  <a:pt x="134" y="112"/>
                </a:cubicBezTo>
                <a:cubicBezTo>
                  <a:pt x="34" y="112"/>
                  <a:pt x="34" y="112"/>
                  <a:pt x="34" y="112"/>
                </a:cubicBezTo>
                <a:cubicBezTo>
                  <a:pt x="33" y="112"/>
                  <a:pt x="32" y="113"/>
                  <a:pt x="32" y="114"/>
                </a:cubicBezTo>
                <a:close/>
                <a:moveTo>
                  <a:pt x="168" y="51"/>
                </a:moveTo>
                <a:cubicBezTo>
                  <a:pt x="168" y="44"/>
                  <a:pt x="168" y="44"/>
                  <a:pt x="168" y="44"/>
                </a:cubicBezTo>
                <a:cubicBezTo>
                  <a:pt x="164" y="40"/>
                  <a:pt x="164" y="40"/>
                  <a:pt x="164" y="40"/>
                </a:cubicBezTo>
                <a:cubicBezTo>
                  <a:pt x="164" y="39"/>
                  <a:pt x="164" y="38"/>
                  <a:pt x="163" y="38"/>
                </a:cubicBezTo>
                <a:cubicBezTo>
                  <a:pt x="127" y="1"/>
                  <a:pt x="127" y="1"/>
                  <a:pt x="127" y="1"/>
                </a:cubicBezTo>
                <a:cubicBezTo>
                  <a:pt x="126" y="0"/>
                  <a:pt x="125" y="0"/>
                  <a:pt x="124" y="0"/>
                </a:cubicBezTo>
                <a:cubicBezTo>
                  <a:pt x="124" y="0"/>
                  <a:pt x="124" y="0"/>
                  <a:pt x="124" y="0"/>
                </a:cubicBezTo>
                <a:cubicBezTo>
                  <a:pt x="16" y="0"/>
                  <a:pt x="16" y="0"/>
                  <a:pt x="16" y="0"/>
                </a:cubicBezTo>
                <a:cubicBezTo>
                  <a:pt x="7" y="0"/>
                  <a:pt x="0" y="7"/>
                  <a:pt x="0" y="16"/>
                </a:cubicBezTo>
                <a:cubicBezTo>
                  <a:pt x="0" y="168"/>
                  <a:pt x="0" y="168"/>
                  <a:pt x="0" y="168"/>
                </a:cubicBezTo>
                <a:cubicBezTo>
                  <a:pt x="0" y="177"/>
                  <a:pt x="7" y="184"/>
                  <a:pt x="16" y="184"/>
                </a:cubicBezTo>
                <a:cubicBezTo>
                  <a:pt x="152" y="184"/>
                  <a:pt x="152" y="184"/>
                  <a:pt x="152" y="184"/>
                </a:cubicBezTo>
                <a:cubicBezTo>
                  <a:pt x="161" y="184"/>
                  <a:pt x="168" y="177"/>
                  <a:pt x="168" y="168"/>
                </a:cubicBezTo>
                <a:cubicBezTo>
                  <a:pt x="168" y="52"/>
                  <a:pt x="168" y="52"/>
                  <a:pt x="168" y="52"/>
                </a:cubicBezTo>
                <a:cubicBezTo>
                  <a:pt x="168" y="52"/>
                  <a:pt x="168" y="52"/>
                  <a:pt x="168" y="52"/>
                </a:cubicBezTo>
                <a:lnTo>
                  <a:pt x="168" y="51"/>
                </a:lnTo>
                <a:close/>
                <a:moveTo>
                  <a:pt x="124" y="9"/>
                </a:moveTo>
                <a:cubicBezTo>
                  <a:pt x="158" y="43"/>
                  <a:pt x="158" y="43"/>
                  <a:pt x="158" y="43"/>
                </a:cubicBezTo>
                <a:cubicBezTo>
                  <a:pt x="158" y="44"/>
                  <a:pt x="158" y="44"/>
                  <a:pt x="159" y="44"/>
                </a:cubicBezTo>
                <a:cubicBezTo>
                  <a:pt x="132" y="44"/>
                  <a:pt x="132" y="44"/>
                  <a:pt x="132" y="44"/>
                </a:cubicBezTo>
                <a:cubicBezTo>
                  <a:pt x="128" y="44"/>
                  <a:pt x="124" y="40"/>
                  <a:pt x="124" y="36"/>
                </a:cubicBezTo>
                <a:lnTo>
                  <a:pt x="124" y="9"/>
                </a:lnTo>
                <a:close/>
                <a:moveTo>
                  <a:pt x="160" y="168"/>
                </a:moveTo>
                <a:cubicBezTo>
                  <a:pt x="160" y="172"/>
                  <a:pt x="156" y="176"/>
                  <a:pt x="152" y="176"/>
                </a:cubicBezTo>
                <a:cubicBezTo>
                  <a:pt x="16" y="176"/>
                  <a:pt x="16" y="176"/>
                  <a:pt x="16" y="176"/>
                </a:cubicBezTo>
                <a:cubicBezTo>
                  <a:pt x="12" y="176"/>
                  <a:pt x="8" y="172"/>
                  <a:pt x="8" y="168"/>
                </a:cubicBezTo>
                <a:cubicBezTo>
                  <a:pt x="8" y="16"/>
                  <a:pt x="8" y="16"/>
                  <a:pt x="8" y="16"/>
                </a:cubicBezTo>
                <a:cubicBezTo>
                  <a:pt x="8" y="12"/>
                  <a:pt x="12" y="8"/>
                  <a:pt x="16" y="8"/>
                </a:cubicBezTo>
                <a:cubicBezTo>
                  <a:pt x="123" y="8"/>
                  <a:pt x="123" y="8"/>
                  <a:pt x="123" y="8"/>
                </a:cubicBezTo>
                <a:cubicBezTo>
                  <a:pt x="123" y="8"/>
                  <a:pt x="123" y="8"/>
                  <a:pt x="123" y="8"/>
                </a:cubicBezTo>
                <a:cubicBezTo>
                  <a:pt x="116" y="8"/>
                  <a:pt x="116" y="8"/>
                  <a:pt x="116" y="8"/>
                </a:cubicBezTo>
                <a:cubicBezTo>
                  <a:pt x="116" y="36"/>
                  <a:pt x="116" y="36"/>
                  <a:pt x="116" y="36"/>
                </a:cubicBezTo>
                <a:cubicBezTo>
                  <a:pt x="116" y="45"/>
                  <a:pt x="123" y="52"/>
                  <a:pt x="132" y="52"/>
                </a:cubicBezTo>
                <a:cubicBezTo>
                  <a:pt x="160" y="52"/>
                  <a:pt x="160" y="52"/>
                  <a:pt x="160" y="52"/>
                </a:cubicBezTo>
                <a:lnTo>
                  <a:pt x="160" y="168"/>
                </a:lnTo>
                <a:close/>
                <a:moveTo>
                  <a:pt x="160" y="44"/>
                </a:moveTo>
                <a:cubicBezTo>
                  <a:pt x="159" y="44"/>
                  <a:pt x="159" y="44"/>
                  <a:pt x="159" y="44"/>
                </a:cubicBezTo>
                <a:cubicBezTo>
                  <a:pt x="159" y="44"/>
                  <a:pt x="160" y="44"/>
                  <a:pt x="160" y="44"/>
                </a:cubicBezTo>
                <a:close/>
                <a:moveTo>
                  <a:pt x="134" y="136"/>
                </a:moveTo>
                <a:cubicBezTo>
                  <a:pt x="34" y="136"/>
                  <a:pt x="34" y="136"/>
                  <a:pt x="34" y="136"/>
                </a:cubicBezTo>
                <a:cubicBezTo>
                  <a:pt x="33" y="136"/>
                  <a:pt x="32" y="137"/>
                  <a:pt x="32" y="138"/>
                </a:cubicBezTo>
                <a:cubicBezTo>
                  <a:pt x="32" y="142"/>
                  <a:pt x="32" y="142"/>
                  <a:pt x="32" y="142"/>
                </a:cubicBezTo>
                <a:cubicBezTo>
                  <a:pt x="32" y="143"/>
                  <a:pt x="33" y="144"/>
                  <a:pt x="34" y="144"/>
                </a:cubicBezTo>
                <a:cubicBezTo>
                  <a:pt x="134" y="144"/>
                  <a:pt x="134" y="144"/>
                  <a:pt x="134" y="144"/>
                </a:cubicBezTo>
                <a:cubicBezTo>
                  <a:pt x="135" y="144"/>
                  <a:pt x="136" y="143"/>
                  <a:pt x="136" y="142"/>
                </a:cubicBezTo>
                <a:cubicBezTo>
                  <a:pt x="136" y="138"/>
                  <a:pt x="136" y="138"/>
                  <a:pt x="136" y="138"/>
                </a:cubicBezTo>
                <a:cubicBezTo>
                  <a:pt x="136" y="137"/>
                  <a:pt x="135" y="136"/>
                  <a:pt x="134" y="136"/>
                </a:cubicBezTo>
                <a:close/>
              </a:path>
            </a:pathLst>
          </a:custGeom>
          <a:solidFill>
            <a:srgbClr val="382B59"/>
          </a:solidFill>
          <a:ln>
            <a:noFill/>
          </a:ln>
        </p:spPr>
        <p:txBody>
          <a:bodyPr vert="horz" wrap="square" lIns="91440" tIns="45720" rIns="91440" bIns="45720" numCol="1" anchor="t" anchorCtr="0" compatLnSpc="1"/>
          <a:lstStyle/>
          <a:p>
            <a:endParaRPr lang="zh-CN" altLang="en-US" sz="3200">
              <a:solidFill>
                <a:prstClr val="black"/>
              </a:solidFill>
            </a:endParaRPr>
          </a:p>
        </p:txBody>
      </p:sp>
      <p:grpSp>
        <p:nvGrpSpPr>
          <p:cNvPr id="213" name="组合 212"/>
          <p:cNvGrpSpPr/>
          <p:nvPr/>
        </p:nvGrpSpPr>
        <p:grpSpPr>
          <a:xfrm>
            <a:off x="6456680" y="2972753"/>
            <a:ext cx="402590" cy="325120"/>
            <a:chOff x="8212" y="9601"/>
            <a:chExt cx="1230" cy="993"/>
          </a:xfrm>
          <a:solidFill>
            <a:srgbClr val="382B59"/>
          </a:solidFill>
        </p:grpSpPr>
        <p:sp>
          <p:nvSpPr>
            <p:cNvPr id="214" name="Freeform 114"/>
            <p:cNvSpPr>
              <a:spLocks noEditPoints="1"/>
            </p:cNvSpPr>
            <p:nvPr/>
          </p:nvSpPr>
          <p:spPr bwMode="auto">
            <a:xfrm>
              <a:off x="9112" y="9979"/>
              <a:ext cx="330" cy="615"/>
            </a:xfrm>
            <a:custGeom>
              <a:avLst/>
              <a:gdLst>
                <a:gd name="T0" fmla="*/ 46 w 56"/>
                <a:gd name="T1" fmla="*/ 104 h 104"/>
                <a:gd name="T2" fmla="*/ 10 w 56"/>
                <a:gd name="T3" fmla="*/ 104 h 104"/>
                <a:gd name="T4" fmla="*/ 0 w 56"/>
                <a:gd name="T5" fmla="*/ 94 h 104"/>
                <a:gd name="T6" fmla="*/ 0 w 56"/>
                <a:gd name="T7" fmla="*/ 10 h 104"/>
                <a:gd name="T8" fmla="*/ 10 w 56"/>
                <a:gd name="T9" fmla="*/ 0 h 104"/>
                <a:gd name="T10" fmla="*/ 46 w 56"/>
                <a:gd name="T11" fmla="*/ 0 h 104"/>
                <a:gd name="T12" fmla="*/ 56 w 56"/>
                <a:gd name="T13" fmla="*/ 10 h 104"/>
                <a:gd name="T14" fmla="*/ 56 w 56"/>
                <a:gd name="T15" fmla="*/ 94 h 104"/>
                <a:gd name="T16" fmla="*/ 46 w 56"/>
                <a:gd name="T17" fmla="*/ 104 h 104"/>
                <a:gd name="T18" fmla="*/ 10 w 56"/>
                <a:gd name="T19" fmla="*/ 8 h 104"/>
                <a:gd name="T20" fmla="*/ 8 w 56"/>
                <a:gd name="T21" fmla="*/ 10 h 104"/>
                <a:gd name="T22" fmla="*/ 8 w 56"/>
                <a:gd name="T23" fmla="*/ 94 h 104"/>
                <a:gd name="T24" fmla="*/ 10 w 56"/>
                <a:gd name="T25" fmla="*/ 96 h 104"/>
                <a:gd name="T26" fmla="*/ 46 w 56"/>
                <a:gd name="T27" fmla="*/ 96 h 104"/>
                <a:gd name="T28" fmla="*/ 48 w 56"/>
                <a:gd name="T29" fmla="*/ 94 h 104"/>
                <a:gd name="T30" fmla="*/ 48 w 56"/>
                <a:gd name="T31" fmla="*/ 10 h 104"/>
                <a:gd name="T32" fmla="*/ 46 w 56"/>
                <a:gd name="T33" fmla="*/ 8 h 104"/>
                <a:gd name="T34" fmla="*/ 10 w 56"/>
                <a:gd name="T35" fmla="*/ 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6" h="104">
                  <a:moveTo>
                    <a:pt x="46" y="104"/>
                  </a:moveTo>
                  <a:cubicBezTo>
                    <a:pt x="10" y="104"/>
                    <a:pt x="10" y="104"/>
                    <a:pt x="10" y="104"/>
                  </a:cubicBezTo>
                  <a:cubicBezTo>
                    <a:pt x="5" y="104"/>
                    <a:pt x="0" y="99"/>
                    <a:pt x="0" y="94"/>
                  </a:cubicBezTo>
                  <a:cubicBezTo>
                    <a:pt x="0" y="10"/>
                    <a:pt x="0" y="10"/>
                    <a:pt x="0" y="10"/>
                  </a:cubicBezTo>
                  <a:cubicBezTo>
                    <a:pt x="0" y="5"/>
                    <a:pt x="5" y="0"/>
                    <a:pt x="10" y="0"/>
                  </a:cubicBezTo>
                  <a:cubicBezTo>
                    <a:pt x="46" y="0"/>
                    <a:pt x="46" y="0"/>
                    <a:pt x="46" y="0"/>
                  </a:cubicBezTo>
                  <a:cubicBezTo>
                    <a:pt x="51" y="0"/>
                    <a:pt x="56" y="5"/>
                    <a:pt x="56" y="10"/>
                  </a:cubicBezTo>
                  <a:cubicBezTo>
                    <a:pt x="56" y="94"/>
                    <a:pt x="56" y="94"/>
                    <a:pt x="56" y="94"/>
                  </a:cubicBezTo>
                  <a:cubicBezTo>
                    <a:pt x="56" y="99"/>
                    <a:pt x="51" y="104"/>
                    <a:pt x="46" y="104"/>
                  </a:cubicBezTo>
                  <a:close/>
                  <a:moveTo>
                    <a:pt x="10" y="8"/>
                  </a:moveTo>
                  <a:cubicBezTo>
                    <a:pt x="9" y="8"/>
                    <a:pt x="8" y="9"/>
                    <a:pt x="8" y="10"/>
                  </a:cubicBezTo>
                  <a:cubicBezTo>
                    <a:pt x="8" y="94"/>
                    <a:pt x="8" y="94"/>
                    <a:pt x="8" y="94"/>
                  </a:cubicBezTo>
                  <a:cubicBezTo>
                    <a:pt x="8" y="95"/>
                    <a:pt x="9" y="96"/>
                    <a:pt x="10" y="96"/>
                  </a:cubicBezTo>
                  <a:cubicBezTo>
                    <a:pt x="46" y="96"/>
                    <a:pt x="46" y="96"/>
                    <a:pt x="46" y="96"/>
                  </a:cubicBezTo>
                  <a:cubicBezTo>
                    <a:pt x="47" y="96"/>
                    <a:pt x="48" y="95"/>
                    <a:pt x="48" y="94"/>
                  </a:cubicBezTo>
                  <a:cubicBezTo>
                    <a:pt x="48" y="10"/>
                    <a:pt x="48" y="10"/>
                    <a:pt x="48" y="10"/>
                  </a:cubicBezTo>
                  <a:cubicBezTo>
                    <a:pt x="48" y="9"/>
                    <a:pt x="47" y="8"/>
                    <a:pt x="46" y="8"/>
                  </a:cubicBezTo>
                  <a:lnTo>
                    <a:pt x="1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5" name="Freeform 115"/>
            <p:cNvSpPr/>
            <p:nvPr/>
          </p:nvSpPr>
          <p:spPr bwMode="auto">
            <a:xfrm>
              <a:off x="9134" y="10074"/>
              <a:ext cx="285" cy="48"/>
            </a:xfrm>
            <a:custGeom>
              <a:avLst/>
              <a:gdLst>
                <a:gd name="T0" fmla="*/ 44 w 48"/>
                <a:gd name="T1" fmla="*/ 8 h 8"/>
                <a:gd name="T2" fmla="*/ 4 w 48"/>
                <a:gd name="T3" fmla="*/ 8 h 8"/>
                <a:gd name="T4" fmla="*/ 0 w 48"/>
                <a:gd name="T5" fmla="*/ 4 h 8"/>
                <a:gd name="T6" fmla="*/ 4 w 48"/>
                <a:gd name="T7" fmla="*/ 0 h 8"/>
                <a:gd name="T8" fmla="*/ 44 w 48"/>
                <a:gd name="T9" fmla="*/ 0 h 8"/>
                <a:gd name="T10" fmla="*/ 48 w 48"/>
                <a:gd name="T11" fmla="*/ 4 h 8"/>
                <a:gd name="T12" fmla="*/ 44 w 4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8" h="8">
                  <a:moveTo>
                    <a:pt x="44" y="8"/>
                  </a:moveTo>
                  <a:cubicBezTo>
                    <a:pt x="4" y="8"/>
                    <a:pt x="4" y="8"/>
                    <a:pt x="4" y="8"/>
                  </a:cubicBezTo>
                  <a:cubicBezTo>
                    <a:pt x="2" y="8"/>
                    <a:pt x="0" y="6"/>
                    <a:pt x="0" y="4"/>
                  </a:cubicBezTo>
                  <a:cubicBezTo>
                    <a:pt x="0" y="2"/>
                    <a:pt x="2" y="0"/>
                    <a:pt x="4" y="0"/>
                  </a:cubicBezTo>
                  <a:cubicBezTo>
                    <a:pt x="44" y="0"/>
                    <a:pt x="44" y="0"/>
                    <a:pt x="44" y="0"/>
                  </a:cubicBezTo>
                  <a:cubicBezTo>
                    <a:pt x="46" y="0"/>
                    <a:pt x="48" y="2"/>
                    <a:pt x="48" y="4"/>
                  </a:cubicBezTo>
                  <a:cubicBezTo>
                    <a:pt x="48" y="6"/>
                    <a:pt x="46" y="8"/>
                    <a:pt x="4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6" name="Freeform 116"/>
            <p:cNvSpPr/>
            <p:nvPr/>
          </p:nvSpPr>
          <p:spPr bwMode="auto">
            <a:xfrm>
              <a:off x="9134" y="10451"/>
              <a:ext cx="285" cy="48"/>
            </a:xfrm>
            <a:custGeom>
              <a:avLst/>
              <a:gdLst>
                <a:gd name="T0" fmla="*/ 44 w 48"/>
                <a:gd name="T1" fmla="*/ 8 h 8"/>
                <a:gd name="T2" fmla="*/ 4 w 48"/>
                <a:gd name="T3" fmla="*/ 8 h 8"/>
                <a:gd name="T4" fmla="*/ 0 w 48"/>
                <a:gd name="T5" fmla="*/ 4 h 8"/>
                <a:gd name="T6" fmla="*/ 4 w 48"/>
                <a:gd name="T7" fmla="*/ 0 h 8"/>
                <a:gd name="T8" fmla="*/ 44 w 48"/>
                <a:gd name="T9" fmla="*/ 0 h 8"/>
                <a:gd name="T10" fmla="*/ 48 w 48"/>
                <a:gd name="T11" fmla="*/ 4 h 8"/>
                <a:gd name="T12" fmla="*/ 44 w 4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8" h="8">
                  <a:moveTo>
                    <a:pt x="44" y="8"/>
                  </a:moveTo>
                  <a:cubicBezTo>
                    <a:pt x="4" y="8"/>
                    <a:pt x="4" y="8"/>
                    <a:pt x="4" y="8"/>
                  </a:cubicBezTo>
                  <a:cubicBezTo>
                    <a:pt x="2" y="8"/>
                    <a:pt x="0" y="6"/>
                    <a:pt x="0" y="4"/>
                  </a:cubicBezTo>
                  <a:cubicBezTo>
                    <a:pt x="0" y="2"/>
                    <a:pt x="2" y="0"/>
                    <a:pt x="4" y="0"/>
                  </a:cubicBezTo>
                  <a:cubicBezTo>
                    <a:pt x="44" y="0"/>
                    <a:pt x="44" y="0"/>
                    <a:pt x="44" y="0"/>
                  </a:cubicBezTo>
                  <a:cubicBezTo>
                    <a:pt x="46" y="0"/>
                    <a:pt x="48" y="2"/>
                    <a:pt x="48" y="4"/>
                  </a:cubicBezTo>
                  <a:cubicBezTo>
                    <a:pt x="48" y="6"/>
                    <a:pt x="46" y="8"/>
                    <a:pt x="4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7" name="Freeform 117"/>
            <p:cNvSpPr/>
            <p:nvPr/>
          </p:nvSpPr>
          <p:spPr bwMode="auto">
            <a:xfrm>
              <a:off x="8212" y="9601"/>
              <a:ext cx="1135" cy="805"/>
            </a:xfrm>
            <a:custGeom>
              <a:avLst/>
              <a:gdLst>
                <a:gd name="T0" fmla="*/ 152 w 192"/>
                <a:gd name="T1" fmla="*/ 136 h 136"/>
                <a:gd name="T2" fmla="*/ 15 w 192"/>
                <a:gd name="T3" fmla="*/ 136 h 136"/>
                <a:gd name="T4" fmla="*/ 0 w 192"/>
                <a:gd name="T5" fmla="*/ 120 h 136"/>
                <a:gd name="T6" fmla="*/ 0 w 192"/>
                <a:gd name="T7" fmla="*/ 13 h 136"/>
                <a:gd name="T8" fmla="*/ 15 w 192"/>
                <a:gd name="T9" fmla="*/ 0 h 136"/>
                <a:gd name="T10" fmla="*/ 179 w 192"/>
                <a:gd name="T11" fmla="*/ 0 h 136"/>
                <a:gd name="T12" fmla="*/ 192 w 192"/>
                <a:gd name="T13" fmla="*/ 13 h 136"/>
                <a:gd name="T14" fmla="*/ 192 w 192"/>
                <a:gd name="T15" fmla="*/ 64 h 136"/>
                <a:gd name="T16" fmla="*/ 188 w 192"/>
                <a:gd name="T17" fmla="*/ 68 h 136"/>
                <a:gd name="T18" fmla="*/ 184 w 192"/>
                <a:gd name="T19" fmla="*/ 64 h 136"/>
                <a:gd name="T20" fmla="*/ 184 w 192"/>
                <a:gd name="T21" fmla="*/ 13 h 136"/>
                <a:gd name="T22" fmla="*/ 179 w 192"/>
                <a:gd name="T23" fmla="*/ 8 h 136"/>
                <a:gd name="T24" fmla="*/ 15 w 192"/>
                <a:gd name="T25" fmla="*/ 8 h 136"/>
                <a:gd name="T26" fmla="*/ 8 w 192"/>
                <a:gd name="T27" fmla="*/ 13 h 136"/>
                <a:gd name="T28" fmla="*/ 8 w 192"/>
                <a:gd name="T29" fmla="*/ 120 h 136"/>
                <a:gd name="T30" fmla="*/ 15 w 192"/>
                <a:gd name="T31" fmla="*/ 128 h 136"/>
                <a:gd name="T32" fmla="*/ 152 w 192"/>
                <a:gd name="T33" fmla="*/ 128 h 136"/>
                <a:gd name="T34" fmla="*/ 156 w 192"/>
                <a:gd name="T35" fmla="*/ 132 h 136"/>
                <a:gd name="T36" fmla="*/ 152 w 192"/>
                <a:gd name="T3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136">
                  <a:moveTo>
                    <a:pt x="152" y="136"/>
                  </a:moveTo>
                  <a:cubicBezTo>
                    <a:pt x="15" y="136"/>
                    <a:pt x="15" y="136"/>
                    <a:pt x="15" y="136"/>
                  </a:cubicBezTo>
                  <a:cubicBezTo>
                    <a:pt x="8" y="136"/>
                    <a:pt x="0" y="128"/>
                    <a:pt x="0" y="120"/>
                  </a:cubicBezTo>
                  <a:cubicBezTo>
                    <a:pt x="0" y="13"/>
                    <a:pt x="0" y="13"/>
                    <a:pt x="0" y="13"/>
                  </a:cubicBezTo>
                  <a:cubicBezTo>
                    <a:pt x="0" y="4"/>
                    <a:pt x="8" y="0"/>
                    <a:pt x="15" y="0"/>
                  </a:cubicBezTo>
                  <a:cubicBezTo>
                    <a:pt x="179" y="0"/>
                    <a:pt x="179" y="0"/>
                    <a:pt x="179" y="0"/>
                  </a:cubicBezTo>
                  <a:cubicBezTo>
                    <a:pt x="187" y="0"/>
                    <a:pt x="192" y="5"/>
                    <a:pt x="192" y="13"/>
                  </a:cubicBezTo>
                  <a:cubicBezTo>
                    <a:pt x="192" y="64"/>
                    <a:pt x="192" y="64"/>
                    <a:pt x="192" y="64"/>
                  </a:cubicBezTo>
                  <a:cubicBezTo>
                    <a:pt x="192" y="66"/>
                    <a:pt x="190" y="68"/>
                    <a:pt x="188" y="68"/>
                  </a:cubicBezTo>
                  <a:cubicBezTo>
                    <a:pt x="186" y="68"/>
                    <a:pt x="184" y="66"/>
                    <a:pt x="184" y="64"/>
                  </a:cubicBezTo>
                  <a:cubicBezTo>
                    <a:pt x="184" y="13"/>
                    <a:pt x="184" y="13"/>
                    <a:pt x="184" y="13"/>
                  </a:cubicBezTo>
                  <a:cubicBezTo>
                    <a:pt x="184" y="10"/>
                    <a:pt x="183" y="8"/>
                    <a:pt x="179" y="8"/>
                  </a:cubicBezTo>
                  <a:cubicBezTo>
                    <a:pt x="15" y="8"/>
                    <a:pt x="15" y="8"/>
                    <a:pt x="15" y="8"/>
                  </a:cubicBezTo>
                  <a:cubicBezTo>
                    <a:pt x="13" y="8"/>
                    <a:pt x="8" y="9"/>
                    <a:pt x="8" y="13"/>
                  </a:cubicBezTo>
                  <a:cubicBezTo>
                    <a:pt x="8" y="120"/>
                    <a:pt x="8" y="120"/>
                    <a:pt x="8" y="120"/>
                  </a:cubicBezTo>
                  <a:cubicBezTo>
                    <a:pt x="8" y="124"/>
                    <a:pt x="12" y="128"/>
                    <a:pt x="15" y="128"/>
                  </a:cubicBezTo>
                  <a:cubicBezTo>
                    <a:pt x="152" y="128"/>
                    <a:pt x="152" y="128"/>
                    <a:pt x="152" y="128"/>
                  </a:cubicBezTo>
                  <a:cubicBezTo>
                    <a:pt x="154" y="128"/>
                    <a:pt x="156" y="130"/>
                    <a:pt x="156" y="132"/>
                  </a:cubicBezTo>
                  <a:cubicBezTo>
                    <a:pt x="156" y="134"/>
                    <a:pt x="154" y="136"/>
                    <a:pt x="152" y="1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8" name="Freeform 118"/>
            <p:cNvSpPr/>
            <p:nvPr/>
          </p:nvSpPr>
          <p:spPr bwMode="auto">
            <a:xfrm>
              <a:off x="8237" y="9696"/>
              <a:ext cx="1088" cy="48"/>
            </a:xfrm>
            <a:custGeom>
              <a:avLst/>
              <a:gdLst>
                <a:gd name="T0" fmla="*/ 180 w 184"/>
                <a:gd name="T1" fmla="*/ 8 h 8"/>
                <a:gd name="T2" fmla="*/ 4 w 184"/>
                <a:gd name="T3" fmla="*/ 8 h 8"/>
                <a:gd name="T4" fmla="*/ 0 w 184"/>
                <a:gd name="T5" fmla="*/ 4 h 8"/>
                <a:gd name="T6" fmla="*/ 4 w 184"/>
                <a:gd name="T7" fmla="*/ 0 h 8"/>
                <a:gd name="T8" fmla="*/ 180 w 184"/>
                <a:gd name="T9" fmla="*/ 0 h 8"/>
                <a:gd name="T10" fmla="*/ 184 w 184"/>
                <a:gd name="T11" fmla="*/ 4 h 8"/>
                <a:gd name="T12" fmla="*/ 180 w 18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84" h="8">
                  <a:moveTo>
                    <a:pt x="180" y="8"/>
                  </a:moveTo>
                  <a:cubicBezTo>
                    <a:pt x="4" y="8"/>
                    <a:pt x="4" y="8"/>
                    <a:pt x="4" y="8"/>
                  </a:cubicBezTo>
                  <a:cubicBezTo>
                    <a:pt x="2" y="8"/>
                    <a:pt x="0" y="6"/>
                    <a:pt x="0" y="4"/>
                  </a:cubicBezTo>
                  <a:cubicBezTo>
                    <a:pt x="0" y="2"/>
                    <a:pt x="2" y="0"/>
                    <a:pt x="4" y="0"/>
                  </a:cubicBezTo>
                  <a:cubicBezTo>
                    <a:pt x="180" y="0"/>
                    <a:pt x="180" y="0"/>
                    <a:pt x="180" y="0"/>
                  </a:cubicBezTo>
                  <a:cubicBezTo>
                    <a:pt x="182" y="0"/>
                    <a:pt x="184" y="2"/>
                    <a:pt x="184" y="4"/>
                  </a:cubicBezTo>
                  <a:cubicBezTo>
                    <a:pt x="184" y="6"/>
                    <a:pt x="182" y="8"/>
                    <a:pt x="18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9" name="Freeform 119"/>
            <p:cNvSpPr/>
            <p:nvPr/>
          </p:nvSpPr>
          <p:spPr bwMode="auto">
            <a:xfrm>
              <a:off x="8237" y="10216"/>
              <a:ext cx="898" cy="48"/>
            </a:xfrm>
            <a:custGeom>
              <a:avLst/>
              <a:gdLst>
                <a:gd name="T0" fmla="*/ 148 w 152"/>
                <a:gd name="T1" fmla="*/ 8 h 8"/>
                <a:gd name="T2" fmla="*/ 4 w 152"/>
                <a:gd name="T3" fmla="*/ 8 h 8"/>
                <a:gd name="T4" fmla="*/ 0 w 152"/>
                <a:gd name="T5" fmla="*/ 4 h 8"/>
                <a:gd name="T6" fmla="*/ 4 w 152"/>
                <a:gd name="T7" fmla="*/ 0 h 8"/>
                <a:gd name="T8" fmla="*/ 148 w 152"/>
                <a:gd name="T9" fmla="*/ 0 h 8"/>
                <a:gd name="T10" fmla="*/ 152 w 152"/>
                <a:gd name="T11" fmla="*/ 4 h 8"/>
                <a:gd name="T12" fmla="*/ 148 w 152"/>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52" h="8">
                  <a:moveTo>
                    <a:pt x="148" y="8"/>
                  </a:moveTo>
                  <a:cubicBezTo>
                    <a:pt x="4" y="8"/>
                    <a:pt x="4" y="8"/>
                    <a:pt x="4" y="8"/>
                  </a:cubicBezTo>
                  <a:cubicBezTo>
                    <a:pt x="2" y="8"/>
                    <a:pt x="0" y="6"/>
                    <a:pt x="0" y="4"/>
                  </a:cubicBezTo>
                  <a:cubicBezTo>
                    <a:pt x="0" y="2"/>
                    <a:pt x="2" y="0"/>
                    <a:pt x="4" y="0"/>
                  </a:cubicBezTo>
                  <a:cubicBezTo>
                    <a:pt x="148" y="0"/>
                    <a:pt x="148" y="0"/>
                    <a:pt x="148" y="0"/>
                  </a:cubicBezTo>
                  <a:cubicBezTo>
                    <a:pt x="150" y="0"/>
                    <a:pt x="152" y="2"/>
                    <a:pt x="152" y="4"/>
                  </a:cubicBezTo>
                  <a:cubicBezTo>
                    <a:pt x="152" y="6"/>
                    <a:pt x="150" y="8"/>
                    <a:pt x="14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20" name="Freeform 120"/>
            <p:cNvSpPr>
              <a:spLocks noEditPoints="1"/>
            </p:cNvSpPr>
            <p:nvPr/>
          </p:nvSpPr>
          <p:spPr bwMode="auto">
            <a:xfrm>
              <a:off x="8622" y="10359"/>
              <a:ext cx="330" cy="235"/>
            </a:xfrm>
            <a:custGeom>
              <a:avLst/>
              <a:gdLst>
                <a:gd name="T0" fmla="*/ 52 w 56"/>
                <a:gd name="T1" fmla="*/ 40 h 40"/>
                <a:gd name="T2" fmla="*/ 51 w 56"/>
                <a:gd name="T3" fmla="*/ 40 h 40"/>
                <a:gd name="T4" fmla="*/ 4 w 56"/>
                <a:gd name="T5" fmla="*/ 40 h 40"/>
                <a:gd name="T6" fmla="*/ 1 w 56"/>
                <a:gd name="T7" fmla="*/ 39 h 40"/>
                <a:gd name="T8" fmla="*/ 0 w 56"/>
                <a:gd name="T9" fmla="*/ 35 h 40"/>
                <a:gd name="T10" fmla="*/ 7 w 56"/>
                <a:gd name="T11" fmla="*/ 3 h 40"/>
                <a:gd name="T12" fmla="*/ 11 w 56"/>
                <a:gd name="T13" fmla="*/ 0 h 40"/>
                <a:gd name="T14" fmla="*/ 45 w 56"/>
                <a:gd name="T15" fmla="*/ 0 h 40"/>
                <a:gd name="T16" fmla="*/ 49 w 56"/>
                <a:gd name="T17" fmla="*/ 3 h 40"/>
                <a:gd name="T18" fmla="*/ 55 w 56"/>
                <a:gd name="T19" fmla="*/ 34 h 40"/>
                <a:gd name="T20" fmla="*/ 56 w 56"/>
                <a:gd name="T21" fmla="*/ 36 h 40"/>
                <a:gd name="T22" fmla="*/ 52 w 56"/>
                <a:gd name="T23" fmla="*/ 40 h 40"/>
                <a:gd name="T24" fmla="*/ 9 w 56"/>
                <a:gd name="T25" fmla="*/ 32 h 40"/>
                <a:gd name="T26" fmla="*/ 47 w 56"/>
                <a:gd name="T27" fmla="*/ 32 h 40"/>
                <a:gd name="T28" fmla="*/ 41 w 56"/>
                <a:gd name="T29" fmla="*/ 8 h 40"/>
                <a:gd name="T30" fmla="*/ 14 w 56"/>
                <a:gd name="T31" fmla="*/ 8 h 40"/>
                <a:gd name="T32" fmla="*/ 9 w 56"/>
                <a:gd name="T33"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40">
                  <a:moveTo>
                    <a:pt x="52" y="40"/>
                  </a:moveTo>
                  <a:cubicBezTo>
                    <a:pt x="52" y="40"/>
                    <a:pt x="51" y="40"/>
                    <a:pt x="51" y="40"/>
                  </a:cubicBezTo>
                  <a:cubicBezTo>
                    <a:pt x="4" y="40"/>
                    <a:pt x="4" y="40"/>
                    <a:pt x="4" y="40"/>
                  </a:cubicBezTo>
                  <a:cubicBezTo>
                    <a:pt x="3" y="40"/>
                    <a:pt x="1" y="39"/>
                    <a:pt x="1" y="39"/>
                  </a:cubicBezTo>
                  <a:cubicBezTo>
                    <a:pt x="0" y="38"/>
                    <a:pt x="0" y="36"/>
                    <a:pt x="0" y="35"/>
                  </a:cubicBezTo>
                  <a:cubicBezTo>
                    <a:pt x="7" y="3"/>
                    <a:pt x="7" y="3"/>
                    <a:pt x="7" y="3"/>
                  </a:cubicBezTo>
                  <a:cubicBezTo>
                    <a:pt x="7" y="1"/>
                    <a:pt x="9" y="0"/>
                    <a:pt x="11" y="0"/>
                  </a:cubicBezTo>
                  <a:cubicBezTo>
                    <a:pt x="45" y="0"/>
                    <a:pt x="45" y="0"/>
                    <a:pt x="45" y="0"/>
                  </a:cubicBezTo>
                  <a:cubicBezTo>
                    <a:pt x="47" y="0"/>
                    <a:pt x="48" y="1"/>
                    <a:pt x="49" y="3"/>
                  </a:cubicBezTo>
                  <a:cubicBezTo>
                    <a:pt x="55" y="34"/>
                    <a:pt x="55" y="34"/>
                    <a:pt x="55" y="34"/>
                  </a:cubicBezTo>
                  <a:cubicBezTo>
                    <a:pt x="55" y="35"/>
                    <a:pt x="56" y="35"/>
                    <a:pt x="56" y="36"/>
                  </a:cubicBezTo>
                  <a:cubicBezTo>
                    <a:pt x="56" y="38"/>
                    <a:pt x="54" y="40"/>
                    <a:pt x="52" y="40"/>
                  </a:cubicBezTo>
                  <a:close/>
                  <a:moveTo>
                    <a:pt x="9" y="32"/>
                  </a:moveTo>
                  <a:cubicBezTo>
                    <a:pt x="47" y="32"/>
                    <a:pt x="47" y="32"/>
                    <a:pt x="47" y="32"/>
                  </a:cubicBezTo>
                  <a:cubicBezTo>
                    <a:pt x="41" y="8"/>
                    <a:pt x="41" y="8"/>
                    <a:pt x="41" y="8"/>
                  </a:cubicBezTo>
                  <a:cubicBezTo>
                    <a:pt x="14" y="8"/>
                    <a:pt x="14" y="8"/>
                    <a:pt x="14" y="8"/>
                  </a:cubicBezTo>
                  <a:lnTo>
                    <a:pt x="9"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21" name="Freeform 121"/>
            <p:cNvSpPr/>
            <p:nvPr/>
          </p:nvSpPr>
          <p:spPr bwMode="auto">
            <a:xfrm>
              <a:off x="8567" y="10546"/>
              <a:ext cx="428" cy="48"/>
            </a:xfrm>
            <a:custGeom>
              <a:avLst/>
              <a:gdLst>
                <a:gd name="T0" fmla="*/ 68 w 72"/>
                <a:gd name="T1" fmla="*/ 8 h 8"/>
                <a:gd name="T2" fmla="*/ 4 w 72"/>
                <a:gd name="T3" fmla="*/ 8 h 8"/>
                <a:gd name="T4" fmla="*/ 0 w 72"/>
                <a:gd name="T5" fmla="*/ 4 h 8"/>
                <a:gd name="T6" fmla="*/ 4 w 72"/>
                <a:gd name="T7" fmla="*/ 0 h 8"/>
                <a:gd name="T8" fmla="*/ 68 w 72"/>
                <a:gd name="T9" fmla="*/ 0 h 8"/>
                <a:gd name="T10" fmla="*/ 72 w 72"/>
                <a:gd name="T11" fmla="*/ 4 h 8"/>
                <a:gd name="T12" fmla="*/ 68 w 72"/>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72" h="8">
                  <a:moveTo>
                    <a:pt x="68" y="8"/>
                  </a:moveTo>
                  <a:cubicBezTo>
                    <a:pt x="4" y="8"/>
                    <a:pt x="4" y="8"/>
                    <a:pt x="4" y="8"/>
                  </a:cubicBezTo>
                  <a:cubicBezTo>
                    <a:pt x="2" y="8"/>
                    <a:pt x="0" y="6"/>
                    <a:pt x="0" y="4"/>
                  </a:cubicBezTo>
                  <a:cubicBezTo>
                    <a:pt x="0" y="2"/>
                    <a:pt x="2" y="0"/>
                    <a:pt x="4" y="0"/>
                  </a:cubicBezTo>
                  <a:cubicBezTo>
                    <a:pt x="68" y="0"/>
                    <a:pt x="68" y="0"/>
                    <a:pt x="68" y="0"/>
                  </a:cubicBezTo>
                  <a:cubicBezTo>
                    <a:pt x="70" y="0"/>
                    <a:pt x="72" y="2"/>
                    <a:pt x="72" y="4"/>
                  </a:cubicBezTo>
                  <a:cubicBezTo>
                    <a:pt x="72" y="6"/>
                    <a:pt x="70" y="8"/>
                    <a:pt x="6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grpSp>
      <p:sp>
        <p:nvSpPr>
          <p:cNvPr id="5" name="Text Box 4"/>
          <p:cNvSpPr txBox="1"/>
          <p:nvPr/>
        </p:nvSpPr>
        <p:spPr>
          <a:xfrm>
            <a:off x="1518920" y="2834640"/>
            <a:ext cx="3454400" cy="1764665"/>
          </a:xfrm>
          <a:prstGeom prst="rect">
            <a:avLst/>
          </a:prstGeom>
          <a:noFill/>
        </p:spPr>
        <p:txBody>
          <a:bodyPr wrap="square" rtlCol="0" anchor="t">
            <a:noAutofit/>
          </a:bodyPr>
          <a:lstStyle/>
          <a:p>
            <a:r>
              <a:rPr lang="en-US" sz="4000" b="1" dirty="0">
                <a:solidFill>
                  <a:schemeClr val="bg1"/>
                </a:solidFill>
                <a:latin typeface="Arial" panose="020B0604020202020204" pitchFamily="34" charset="0"/>
                <a:ea typeface="Calibri" panose="020F0502020204030204" charset="0"/>
                <a:cs typeface="Calibri" panose="020F0502020204030204" charset="0"/>
                <a:sym typeface="Arial" panose="020B0604020202020204" pitchFamily="34" charset="0"/>
              </a:rPr>
              <a:t>All About the </a:t>
            </a:r>
          </a:p>
          <a:p>
            <a:r>
              <a:rPr lang="en-US" sz="4000" b="1" dirty="0">
                <a:solidFill>
                  <a:schemeClr val="bg1"/>
                </a:solidFill>
                <a:latin typeface="Arial" panose="020B0604020202020204" pitchFamily="34" charset="0"/>
                <a:ea typeface="Calibri" panose="020F0502020204030204" charset="0"/>
                <a:cs typeface="Calibri" panose="020F0502020204030204" charset="0"/>
                <a:sym typeface="Arial" panose="020B0604020202020204" pitchFamily="34" charset="0"/>
              </a:rPr>
              <a:t>Datase</a:t>
            </a:r>
            <a:r>
              <a:rPr lang="en-US" sz="2000" b="1"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User dataset"/>
          <p:cNvPicPr>
            <a:picLocks noGrp="1" noChangeAspect="1"/>
          </p:cNvPicPr>
          <p:nvPr>
            <p:ph idx="1"/>
          </p:nvPr>
        </p:nvPicPr>
        <p:blipFill>
          <a:blip r:embed="rId2"/>
          <a:stretch>
            <a:fillRect/>
          </a:stretch>
        </p:blipFill>
        <p:spPr>
          <a:xfrm>
            <a:off x="2148840" y="233680"/>
            <a:ext cx="6089650" cy="1651000"/>
          </a:xfrm>
          <a:prstGeom prst="rect">
            <a:avLst/>
          </a:prstGeom>
        </p:spPr>
      </p:pic>
      <p:pic>
        <p:nvPicPr>
          <p:cNvPr id="5" name="Picture 4" descr="Book Dataset"/>
          <p:cNvPicPr>
            <a:picLocks noChangeAspect="1"/>
          </p:cNvPicPr>
          <p:nvPr/>
        </p:nvPicPr>
        <p:blipFill>
          <a:blip r:embed="rId3"/>
          <a:stretch>
            <a:fillRect/>
          </a:stretch>
        </p:blipFill>
        <p:spPr>
          <a:xfrm>
            <a:off x="2308225" y="2324100"/>
            <a:ext cx="9505950" cy="1879600"/>
          </a:xfrm>
          <a:prstGeom prst="rect">
            <a:avLst/>
          </a:prstGeom>
        </p:spPr>
      </p:pic>
      <p:pic>
        <p:nvPicPr>
          <p:cNvPr id="6" name="Picture 5" descr="Rating Dataset"/>
          <p:cNvPicPr>
            <a:picLocks noChangeAspect="1"/>
          </p:cNvPicPr>
          <p:nvPr/>
        </p:nvPicPr>
        <p:blipFill>
          <a:blip r:embed="rId4"/>
          <a:stretch>
            <a:fillRect/>
          </a:stretch>
        </p:blipFill>
        <p:spPr>
          <a:xfrm>
            <a:off x="2434590" y="4511675"/>
            <a:ext cx="3181350" cy="1691005"/>
          </a:xfrm>
          <a:prstGeom prst="rect">
            <a:avLst/>
          </a:prstGeom>
        </p:spPr>
      </p:pic>
      <p:sp>
        <p:nvSpPr>
          <p:cNvPr id="7" name="Text Box 6"/>
          <p:cNvSpPr txBox="1"/>
          <p:nvPr/>
        </p:nvSpPr>
        <p:spPr>
          <a:xfrm>
            <a:off x="105410" y="828675"/>
            <a:ext cx="4064000" cy="460375"/>
          </a:xfrm>
          <a:prstGeom prst="rect">
            <a:avLst/>
          </a:prstGeom>
          <a:noFill/>
        </p:spPr>
        <p:txBody>
          <a:bodyPr wrap="square" rtlCol="0">
            <a:spAutoFit/>
          </a:bodyPr>
          <a:lstStyle/>
          <a:p>
            <a:pPr marL="285750" indent="-285750">
              <a:buFont typeface="Wingdings" panose="05000000000000000000" charset="0"/>
              <a:buChar char="v"/>
            </a:pPr>
            <a:r>
              <a:rPr lang="en-US" sz="2400" b="1"/>
              <a:t>User Dataset</a:t>
            </a:r>
          </a:p>
        </p:txBody>
      </p:sp>
      <p:sp>
        <p:nvSpPr>
          <p:cNvPr id="8" name="Text Box 7"/>
          <p:cNvSpPr txBox="1"/>
          <p:nvPr/>
        </p:nvSpPr>
        <p:spPr>
          <a:xfrm>
            <a:off x="105410" y="3079750"/>
            <a:ext cx="4064000" cy="829945"/>
          </a:xfrm>
          <a:prstGeom prst="rect">
            <a:avLst/>
          </a:prstGeom>
          <a:noFill/>
        </p:spPr>
        <p:txBody>
          <a:bodyPr wrap="square" rtlCol="0">
            <a:spAutoFit/>
          </a:bodyPr>
          <a:lstStyle/>
          <a:p>
            <a:pPr marL="285750" indent="-285750">
              <a:buFont typeface="Wingdings" panose="05000000000000000000" charset="0"/>
              <a:buChar char="v"/>
            </a:pPr>
            <a:r>
              <a:rPr lang="en-US" sz="2400" b="1">
                <a:sym typeface="+mn-ea"/>
              </a:rPr>
              <a:t>Book Dataset</a:t>
            </a:r>
            <a:endParaRPr lang="en-US" sz="2400" b="1"/>
          </a:p>
          <a:p>
            <a:pPr marL="285750" indent="-285750">
              <a:buFont typeface="Wingdings" panose="05000000000000000000" charset="0"/>
              <a:buChar char="v"/>
            </a:pPr>
            <a:endParaRPr lang="en-US" sz="2400" b="1"/>
          </a:p>
        </p:txBody>
      </p:sp>
      <p:sp>
        <p:nvSpPr>
          <p:cNvPr id="9" name="Text Box 8"/>
          <p:cNvSpPr txBox="1"/>
          <p:nvPr/>
        </p:nvSpPr>
        <p:spPr>
          <a:xfrm>
            <a:off x="105410" y="5104765"/>
            <a:ext cx="4064000" cy="829945"/>
          </a:xfrm>
          <a:prstGeom prst="rect">
            <a:avLst/>
          </a:prstGeom>
          <a:noFill/>
        </p:spPr>
        <p:txBody>
          <a:bodyPr wrap="square" rtlCol="0">
            <a:spAutoFit/>
          </a:bodyPr>
          <a:lstStyle/>
          <a:p>
            <a:pPr marL="285750" indent="-285750">
              <a:buFont typeface="Wingdings" panose="05000000000000000000" charset="0"/>
              <a:buChar char="v"/>
            </a:pPr>
            <a:r>
              <a:rPr lang="en-US" sz="2400" b="1">
                <a:sym typeface="+mn-ea"/>
              </a:rPr>
              <a:t>Rating Dataset</a:t>
            </a:r>
            <a:endParaRPr lang="en-US" sz="2400" b="1"/>
          </a:p>
          <a:p>
            <a:endParaRPr lang="en-US" sz="24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buFont typeface="Wingdings" panose="05000000000000000000" charset="0"/>
              <a:buChar char="q"/>
            </a:pPr>
            <a:r>
              <a:rPr lang="en-US" dirty="0"/>
              <a:t> Data was provided in 3 separate files.</a:t>
            </a:r>
          </a:p>
          <a:p>
            <a:pPr>
              <a:buFont typeface="Wingdings" panose="05000000000000000000" charset="0"/>
              <a:buChar char="q"/>
            </a:pPr>
            <a:r>
              <a:rPr lang="en-US" dirty="0"/>
              <a:t>Many null values in the Age column of users.</a:t>
            </a:r>
          </a:p>
          <a:p>
            <a:pPr>
              <a:buFont typeface="Wingdings" panose="05000000000000000000" charset="0"/>
              <a:buChar char="q"/>
            </a:pPr>
            <a:r>
              <a:rPr lang="en-US" dirty="0"/>
              <a:t>Data contained random errors. For example, some publisher name were entered into Year of Publication column and there were also </a:t>
            </a:r>
            <a:r>
              <a:rPr lang="en-US" dirty="0" err="1"/>
              <a:t>Os</a:t>
            </a:r>
            <a:r>
              <a:rPr lang="en-US" dirty="0"/>
              <a:t> entered for Year od Publication</a:t>
            </a:r>
          </a:p>
          <a:p>
            <a:pPr>
              <a:buFont typeface="Wingdings" panose="05000000000000000000" charset="0"/>
              <a:buChar char="q"/>
            </a:pPr>
            <a:r>
              <a:rPr lang="en-US" dirty="0" smtClean="0"/>
              <a:t>location </a:t>
            </a:r>
            <a:r>
              <a:rPr lang="en-US" dirty="0"/>
              <a:t>information was written as a long of strings. Was broken up into different columns </a:t>
            </a:r>
            <a:r>
              <a:rPr lang="en-US" dirty="0" smtClean="0"/>
              <a:t>containing </a:t>
            </a:r>
            <a:r>
              <a:rPr lang="en-US" dirty="0"/>
              <a:t>City, State and Country information for cleaner analysis</a:t>
            </a:r>
          </a:p>
          <a:p>
            <a:pPr>
              <a:buFont typeface="Wingdings" panose="05000000000000000000" charset="0"/>
              <a:buChar char="q"/>
            </a:pPr>
            <a:r>
              <a:rPr lang="en-US" dirty="0"/>
              <a:t>Each file included lot of duplicated rows. All duplications were removed before stating</a:t>
            </a:r>
          </a:p>
        </p:txBody>
      </p:sp>
      <p:sp>
        <p:nvSpPr>
          <p:cNvPr id="99" name="Rounded Rectangle 912"/>
          <p:cNvSpPr/>
          <p:nvPr/>
        </p:nvSpPr>
        <p:spPr bwMode="auto">
          <a:xfrm>
            <a:off x="431585" y="364812"/>
            <a:ext cx="11552067" cy="1237429"/>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4000" b="1" i="0" u="none" strike="noStrike" kern="0" cap="none" spc="0" normalizeH="0" baseline="0" noProof="0">
                <a:ln>
                  <a:noFill/>
                </a:ln>
                <a:solidFill>
                  <a:schemeClr val="bg1"/>
                </a:solidFill>
                <a:effectLst/>
                <a:uLnTx/>
                <a:uFillTx/>
                <a:latin typeface="Calibri" panose="020F0502020204030204"/>
                <a:ea typeface="DejaVu Sans"/>
              </a:rPr>
              <a:t>Preparing Data (Data Clean-up)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832</Words>
  <Application>Microsoft Office PowerPoint</Application>
  <PresentationFormat>Widescreen</PresentationFormat>
  <Paragraphs>115</Paragraphs>
  <Slides>29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 Light</vt:lpstr>
      <vt:lpstr>StarSymbol</vt:lpstr>
      <vt:lpstr>Calibri</vt:lpstr>
      <vt:lpstr>DejaVu Sans</vt:lpstr>
      <vt:lpstr>Verdana</vt:lpstr>
      <vt:lpstr>Arial Unicode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刘影</dc:creator>
  <cp:lastModifiedBy>Adwait</cp:lastModifiedBy>
  <cp:revision>22</cp:revision>
  <dcterms:created xsi:type="dcterms:W3CDTF">2015-05-05T08:02:00Z</dcterms:created>
  <dcterms:modified xsi:type="dcterms:W3CDTF">2024-01-23T16:16:24Z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1033-12.2.0.13359</vt:lpwstr>
  </property>
  <property fmtid="{D5CDD505-2E9C-101B-9397-08002B2CF9AE}" pid="3" name="ICV">
    <vt:lpwstr>246ADF284447448EA6CB2F366397581F_12</vt:lpwstr>
  </property>
</Properties>
</file>

<file path=docProps/thumbnail.jpeg>
</file>